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1" r:id="rId5"/>
    <p:sldId id="259" r:id="rId6"/>
    <p:sldId id="264" r:id="rId7"/>
    <p:sldId id="260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FFE593"/>
    <a:srgbClr val="FFFFB7"/>
    <a:srgbClr val="FFFF99"/>
    <a:srgbClr val="BEE395"/>
    <a:srgbClr val="AEC5E0"/>
    <a:srgbClr val="FFE36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15.png"/><Relationship Id="rId16" Type="http://schemas.openxmlformats.org/officeDocument/2006/relationships/image" Target="../media/image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15.png"/><Relationship Id="rId16" Type="http://schemas.openxmlformats.org/officeDocument/2006/relationships/image" Target="../media/image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slide" Target="slide7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" Type="http://schemas.openxmlformats.org/officeDocument/2006/relationships/image" Target="../media/image15.png"/><Relationship Id="rId16" Type="http://schemas.openxmlformats.org/officeDocument/2006/relationships/image" Target="../media/image1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slide" Target="slide8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" Type="http://schemas.openxmlformats.org/officeDocument/2006/relationships/image" Target="../media/image15.png"/><Relationship Id="rId16" Type="http://schemas.openxmlformats.org/officeDocument/2006/relationships/image" Target="../media/image1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Relationship Id="rId2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3.png"/><Relationship Id="rId3" Type="http://schemas.microsoft.com/office/2007/relationships/hdphoto" Target="../media/hdphoto1.wdp"/><Relationship Id="rId21" Type="http://schemas.openxmlformats.org/officeDocument/2006/relationships/slide" Target="slide4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15.png"/><Relationship Id="rId16" Type="http://schemas.openxmlformats.org/officeDocument/2006/relationships/image" Target="../media/image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2.jpe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microsoft.com/office/2007/relationships/hdphoto" Target="../media/hdphoto5.wdp"/><Relationship Id="rId2" Type="http://schemas.openxmlformats.org/officeDocument/2006/relationships/slide" Target="slide5.xml"/><Relationship Id="rId16" Type="http://schemas.openxmlformats.org/officeDocument/2006/relationships/image" Target="../media/image11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23" Type="http://schemas.microsoft.com/office/2007/relationships/hdphoto" Target="../media/hdphoto4.wdp"/><Relationship Id="rId10" Type="http://schemas.openxmlformats.org/officeDocument/2006/relationships/image" Target="../media/image6.png"/><Relationship Id="rId19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-18915" y="11169"/>
            <a:ext cx="9152546" cy="6846831"/>
            <a:chOff x="-18915" y="11169"/>
            <a:chExt cx="9152546" cy="684683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-18915" y="11169"/>
              <a:ext cx="9152546" cy="6846831"/>
            </a:xfrm>
            <a:prstGeom prst="rect">
              <a:avLst/>
            </a:prstGeom>
            <a:gradFill flip="none" rotWithShape="1">
              <a:gsLst>
                <a:gs pos="58000">
                  <a:srgbClr val="FFE36D"/>
                </a:gs>
                <a:gs pos="30000">
                  <a:srgbClr val="AEC3E9"/>
                </a:gs>
                <a:gs pos="5000">
                  <a:srgbClr val="0070C0"/>
                </a:gs>
                <a:gs pos="80000">
                  <a:srgbClr val="92D050"/>
                </a:gs>
                <a:gs pos="10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7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65" b="40256" l="60863" r="7396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54" t="20727" r="25860" b="60785"/>
            <a:stretch/>
          </p:blipFill>
          <p:spPr bwMode="auto">
            <a:xfrm>
              <a:off x="8029623" y="2003703"/>
              <a:ext cx="936061" cy="131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 flipH="1">
              <a:off x="1691680" y="5593219"/>
              <a:ext cx="1205833" cy="1114524"/>
              <a:chOff x="7680824" y="1637054"/>
              <a:chExt cx="1110953" cy="999858"/>
            </a:xfrm>
          </p:grpSpPr>
          <p:pic>
            <p:nvPicPr>
              <p:cNvPr id="6" name="Picture 21" descr="Ручной рисунок милый рисунок для ребенка на белом фоне векторной  иллюстрации | Премиум векторы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8147" b="90895" l="20767" r="575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71" t="73305" r="58197" b="9927"/>
              <a:stretch/>
            </p:blipFill>
            <p:spPr bwMode="auto">
              <a:xfrm>
                <a:off x="7680824" y="1637054"/>
                <a:ext cx="1110953" cy="999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Овал 6"/>
              <p:cNvSpPr/>
              <p:nvPr/>
            </p:nvSpPr>
            <p:spPr>
              <a:xfrm>
                <a:off x="8028384" y="1988840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7884368" y="2011699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" name="Picture 2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495" b="78763" l="2451" r="3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" t="48280" r="61736" b="20467"/>
            <a:stretch/>
          </p:blipFill>
          <p:spPr bwMode="auto">
            <a:xfrm>
              <a:off x="7020271" y="5021833"/>
              <a:ext cx="2113359" cy="16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 rot="4078767">
              <a:off x="1720404" y="-48133"/>
              <a:ext cx="743989" cy="1406223"/>
              <a:chOff x="3108978" y="1410056"/>
              <a:chExt cx="854579" cy="1435694"/>
            </a:xfrm>
          </p:grpSpPr>
          <p:pic>
            <p:nvPicPr>
              <p:cNvPr id="11" name="Picture 2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66" b="43478" l="9967" r="393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78" t="14555" r="60262" b="60240"/>
              <a:stretch/>
            </p:blipFill>
            <p:spPr bwMode="auto">
              <a:xfrm>
                <a:off x="3108978" y="1410056"/>
                <a:ext cx="854579" cy="143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3347864" y="17008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3399268" y="18532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" name="Picture 29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9" b="41806" l="75817" r="9951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56" t="14105" r="2501" b="67407"/>
            <a:stretch/>
          </p:blipFill>
          <p:spPr bwMode="auto">
            <a:xfrm rot="3271522">
              <a:off x="3955472" y="113417"/>
              <a:ext cx="521293" cy="105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107" b="49164" l="1634" r="2075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93" r="83865" b="55497"/>
            <a:stretch/>
          </p:blipFill>
          <p:spPr bwMode="auto">
            <a:xfrm flipH="1">
              <a:off x="6865154" y="6000021"/>
              <a:ext cx="940571" cy="67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 flipH="1">
              <a:off x="4644008" y="5786820"/>
              <a:ext cx="606123" cy="920923"/>
              <a:chOff x="6708795" y="2905181"/>
              <a:chExt cx="720206" cy="1055390"/>
            </a:xfrm>
          </p:grpSpPr>
          <p:pic>
            <p:nvPicPr>
              <p:cNvPr id="19" name="Picture 36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913" b="66890" l="7663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30" t="40811" r="1915" b="40660"/>
              <a:stretch/>
            </p:blipFill>
            <p:spPr bwMode="auto">
              <a:xfrm rot="21086119">
                <a:off x="6708795" y="2905181"/>
                <a:ext cx="720206" cy="105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Овал 19"/>
              <p:cNvSpPr/>
              <p:nvPr/>
            </p:nvSpPr>
            <p:spPr>
              <a:xfrm>
                <a:off x="6934740" y="3115885"/>
                <a:ext cx="157540" cy="10534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006748" y="3301061"/>
                <a:ext cx="124300" cy="148281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" name="Picture 19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029" b="99681" l="3035" r="58307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 t="73756" r="74525" b="2702"/>
            <a:stretch/>
          </p:blipFill>
          <p:spPr bwMode="auto">
            <a:xfrm flipH="1">
              <a:off x="105793" y="1916832"/>
              <a:ext cx="1376971" cy="140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455" b="61371" l="45425" r="9902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1111" r="30502" b="44870"/>
            <a:stretch/>
          </p:blipFill>
          <p:spPr bwMode="auto">
            <a:xfrm rot="6161303" flipH="1">
              <a:off x="589363" y="5836082"/>
              <a:ext cx="1136591" cy="79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3131840" y="5462178"/>
              <a:ext cx="1358317" cy="1299364"/>
              <a:chOff x="8334635" y="1504888"/>
              <a:chExt cx="735205" cy="1059679"/>
            </a:xfrm>
          </p:grpSpPr>
          <p:pic>
            <p:nvPicPr>
              <p:cNvPr id="25" name="Picture 26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699" b="32943" l="61275" r="89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76" t="9304" r="12612" b="72092"/>
              <a:stretch/>
            </p:blipFill>
            <p:spPr bwMode="auto">
              <a:xfrm>
                <a:off x="8334635" y="1504888"/>
                <a:ext cx="735205" cy="105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Прямоугольник 25"/>
              <p:cNvSpPr/>
              <p:nvPr/>
            </p:nvSpPr>
            <p:spPr>
              <a:xfrm rot="21275870">
                <a:off x="8599689" y="2034727"/>
                <a:ext cx="220783" cy="170137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Picture 30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9164" l="38399" r="79085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3" t="4365" r="26837" b="77577"/>
            <a:stretch/>
          </p:blipFill>
          <p:spPr bwMode="auto">
            <a:xfrm>
              <a:off x="6019750" y="141755"/>
              <a:ext cx="1586634" cy="95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8" b="32274" l="8497" r="321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1" t="4502" r="72724" b="68492"/>
            <a:stretch/>
          </p:blipFill>
          <p:spPr bwMode="auto">
            <a:xfrm>
              <a:off x="7805725" y="3555195"/>
              <a:ext cx="1068224" cy="153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873" b="89967" l="42157" r="620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0" t="69317" r="41936" b="13129"/>
            <a:stretch/>
          </p:blipFill>
          <p:spPr bwMode="auto">
            <a:xfrm>
              <a:off x="249555" y="569067"/>
              <a:ext cx="820397" cy="99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9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029" b="99681" l="3035" r="58307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 t="73756" r="74525" b="2702"/>
            <a:stretch/>
          </p:blipFill>
          <p:spPr bwMode="auto">
            <a:xfrm flipH="1">
              <a:off x="5364088" y="5357799"/>
              <a:ext cx="1376971" cy="140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730924" y="589678"/>
              <a:ext cx="1217826" cy="1008112"/>
              <a:chOff x="7714310" y="488418"/>
              <a:chExt cx="1217826" cy="1008112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 flipH="1">
                <a:off x="7714310" y="1046610"/>
                <a:ext cx="572762" cy="154849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Группа 1"/>
              <p:cNvGrpSpPr/>
              <p:nvPr/>
            </p:nvGrpSpPr>
            <p:grpSpPr>
              <a:xfrm>
                <a:off x="7863912" y="488418"/>
                <a:ext cx="1068224" cy="1008112"/>
                <a:chOff x="7917823" y="980728"/>
                <a:chExt cx="1068224" cy="1008112"/>
              </a:xfrm>
            </p:grpSpPr>
            <p:sp>
              <p:nvSpPr>
                <p:cNvPr id="48" name="Овал 47"/>
                <p:cNvSpPr/>
                <p:nvPr/>
              </p:nvSpPr>
              <p:spPr>
                <a:xfrm>
                  <a:off x="8313114" y="1267744"/>
                  <a:ext cx="333407" cy="30118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8597376" y="980728"/>
                  <a:ext cx="223096" cy="287016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flipV="1">
                  <a:off x="8646521" y="1290480"/>
                  <a:ext cx="339526" cy="127854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8646521" y="1568925"/>
                  <a:ext cx="339526" cy="221484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>
                  <a:stCxn id="48" idx="4"/>
                </p:cNvCxnSpPr>
                <p:nvPr/>
              </p:nvCxnSpPr>
              <p:spPr>
                <a:xfrm flipH="1">
                  <a:off x="8316231" y="1568925"/>
                  <a:ext cx="163587" cy="419915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flipH="1" flipV="1">
                  <a:off x="7917823" y="1140619"/>
                  <a:ext cx="395291" cy="213788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>
                  <a:stCxn id="48" idx="0"/>
                </p:cNvCxnSpPr>
                <p:nvPr/>
              </p:nvCxnSpPr>
              <p:spPr>
                <a:xfrm flipH="1" flipV="1">
                  <a:off x="8361940" y="980728"/>
                  <a:ext cx="117878" cy="287016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flipH="1" flipV="1">
                  <a:off x="8556128" y="1591115"/>
                  <a:ext cx="117878" cy="287016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Группа 48"/>
            <p:cNvGrpSpPr/>
            <p:nvPr/>
          </p:nvGrpSpPr>
          <p:grpSpPr>
            <a:xfrm>
              <a:off x="72112" y="3457337"/>
              <a:ext cx="1599871" cy="2508669"/>
              <a:chOff x="72112" y="3457337"/>
              <a:chExt cx="1599871" cy="2508669"/>
            </a:xfrm>
          </p:grpSpPr>
          <p:grpSp>
            <p:nvGrpSpPr>
              <p:cNvPr id="27" name="Группа 26"/>
              <p:cNvGrpSpPr/>
              <p:nvPr/>
            </p:nvGrpSpPr>
            <p:grpSpPr>
              <a:xfrm flipH="1">
                <a:off x="155084" y="4940511"/>
                <a:ext cx="922946" cy="1025495"/>
                <a:chOff x="8099055" y="3573016"/>
                <a:chExt cx="922946" cy="1025495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8099055" y="3573016"/>
                  <a:ext cx="922946" cy="1025495"/>
                  <a:chOff x="4144710" y="1956987"/>
                  <a:chExt cx="922946" cy="1025495"/>
                </a:xfrm>
              </p:grpSpPr>
              <p:pic>
                <p:nvPicPr>
                  <p:cNvPr id="30" name="Picture 2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4080" b="43813" l="38399" r="5751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52" t="22565" r="42015" b="59431"/>
                  <a:stretch/>
                </p:blipFill>
                <p:spPr bwMode="auto">
                  <a:xfrm>
                    <a:off x="4144710" y="1956987"/>
                    <a:ext cx="922946" cy="10254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" name="Овал 30"/>
                  <p:cNvSpPr/>
                  <p:nvPr/>
                </p:nvSpPr>
                <p:spPr>
                  <a:xfrm>
                    <a:off x="4427984" y="2348880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" name="Полилиния 28"/>
                <p:cNvSpPr/>
                <p:nvPr/>
              </p:nvSpPr>
              <p:spPr>
                <a:xfrm>
                  <a:off x="8483294" y="3960960"/>
                  <a:ext cx="299185" cy="249605"/>
                </a:xfrm>
                <a:custGeom>
                  <a:avLst/>
                  <a:gdLst>
                    <a:gd name="connsiteX0" fmla="*/ 128187 w 299185"/>
                    <a:gd name="connsiteY0" fmla="*/ 10323 h 249605"/>
                    <a:gd name="connsiteX1" fmla="*/ 264919 w 299185"/>
                    <a:gd name="connsiteY1" fmla="*/ 10323 h 249605"/>
                    <a:gd name="connsiteX2" fmla="*/ 282011 w 299185"/>
                    <a:gd name="connsiteY2" fmla="*/ 35960 h 249605"/>
                    <a:gd name="connsiteX3" fmla="*/ 273465 w 299185"/>
                    <a:gd name="connsiteY3" fmla="*/ 78689 h 249605"/>
                    <a:gd name="connsiteX4" fmla="*/ 213644 w 299185"/>
                    <a:gd name="connsiteY4" fmla="*/ 87235 h 249605"/>
                    <a:gd name="connsiteX5" fmla="*/ 264919 w 299185"/>
                    <a:gd name="connsiteY5" fmla="*/ 104327 h 249605"/>
                    <a:gd name="connsiteX6" fmla="*/ 290557 w 299185"/>
                    <a:gd name="connsiteY6" fmla="*/ 129964 h 249605"/>
                    <a:gd name="connsiteX7" fmla="*/ 290557 w 299185"/>
                    <a:gd name="connsiteY7" fmla="*/ 181239 h 249605"/>
                    <a:gd name="connsiteX8" fmla="*/ 264919 w 299185"/>
                    <a:gd name="connsiteY8" fmla="*/ 189785 h 249605"/>
                    <a:gd name="connsiteX9" fmla="*/ 230736 w 299185"/>
                    <a:gd name="connsiteY9" fmla="*/ 181239 h 249605"/>
                    <a:gd name="connsiteX10" fmla="*/ 179461 w 299185"/>
                    <a:gd name="connsiteY10" fmla="*/ 147056 h 249605"/>
                    <a:gd name="connsiteX11" fmla="*/ 205099 w 299185"/>
                    <a:gd name="connsiteY11" fmla="*/ 198331 h 249605"/>
                    <a:gd name="connsiteX12" fmla="*/ 213644 w 299185"/>
                    <a:gd name="connsiteY12" fmla="*/ 223968 h 249605"/>
                    <a:gd name="connsiteX13" fmla="*/ 162370 w 299185"/>
                    <a:gd name="connsiteY13" fmla="*/ 249605 h 249605"/>
                    <a:gd name="connsiteX14" fmla="*/ 111095 w 299185"/>
                    <a:gd name="connsiteY14" fmla="*/ 223968 h 249605"/>
                    <a:gd name="connsiteX15" fmla="*/ 85458 w 299185"/>
                    <a:gd name="connsiteY15" fmla="*/ 198331 h 249605"/>
                    <a:gd name="connsiteX16" fmla="*/ 59820 w 299185"/>
                    <a:gd name="connsiteY16" fmla="*/ 189785 h 249605"/>
                    <a:gd name="connsiteX17" fmla="*/ 17091 w 299185"/>
                    <a:gd name="connsiteY17" fmla="*/ 138510 h 249605"/>
                    <a:gd name="connsiteX18" fmla="*/ 0 w 299185"/>
                    <a:gd name="connsiteY18" fmla="*/ 129964 h 249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9185" h="249605">
                      <a:moveTo>
                        <a:pt x="128187" y="10323"/>
                      </a:moveTo>
                      <a:cubicBezTo>
                        <a:pt x="178693" y="1905"/>
                        <a:pt x="210145" y="-7935"/>
                        <a:pt x="264919" y="10323"/>
                      </a:cubicBezTo>
                      <a:cubicBezTo>
                        <a:pt x="274663" y="13571"/>
                        <a:pt x="276314" y="27414"/>
                        <a:pt x="282011" y="35960"/>
                      </a:cubicBezTo>
                      <a:cubicBezTo>
                        <a:pt x="279162" y="50203"/>
                        <a:pt x="285085" y="69974"/>
                        <a:pt x="273465" y="78689"/>
                      </a:cubicBezTo>
                      <a:cubicBezTo>
                        <a:pt x="257351" y="90775"/>
                        <a:pt x="220014" y="68126"/>
                        <a:pt x="213644" y="87235"/>
                      </a:cubicBezTo>
                      <a:cubicBezTo>
                        <a:pt x="207947" y="104327"/>
                        <a:pt x="264919" y="104327"/>
                        <a:pt x="264919" y="104327"/>
                      </a:cubicBezTo>
                      <a:cubicBezTo>
                        <a:pt x="273465" y="112873"/>
                        <a:pt x="283853" y="119908"/>
                        <a:pt x="290557" y="129964"/>
                      </a:cubicBezTo>
                      <a:cubicBezTo>
                        <a:pt x="299672" y="143636"/>
                        <a:pt x="304229" y="167567"/>
                        <a:pt x="290557" y="181239"/>
                      </a:cubicBezTo>
                      <a:cubicBezTo>
                        <a:pt x="284187" y="187609"/>
                        <a:pt x="273465" y="186936"/>
                        <a:pt x="264919" y="189785"/>
                      </a:cubicBezTo>
                      <a:cubicBezTo>
                        <a:pt x="253525" y="186936"/>
                        <a:pt x="241241" y="186492"/>
                        <a:pt x="230736" y="181239"/>
                      </a:cubicBezTo>
                      <a:cubicBezTo>
                        <a:pt x="212363" y="172053"/>
                        <a:pt x="179461" y="147056"/>
                        <a:pt x="179461" y="147056"/>
                      </a:cubicBezTo>
                      <a:cubicBezTo>
                        <a:pt x="200944" y="211501"/>
                        <a:pt x="171963" y="132058"/>
                        <a:pt x="205099" y="198331"/>
                      </a:cubicBezTo>
                      <a:cubicBezTo>
                        <a:pt x="209127" y="206388"/>
                        <a:pt x="210796" y="215422"/>
                        <a:pt x="213644" y="223968"/>
                      </a:cubicBezTo>
                      <a:cubicBezTo>
                        <a:pt x="200683" y="232609"/>
                        <a:pt x="180059" y="249605"/>
                        <a:pt x="162370" y="249605"/>
                      </a:cubicBezTo>
                      <a:cubicBezTo>
                        <a:pt x="146954" y="249605"/>
                        <a:pt x="121465" y="232609"/>
                        <a:pt x="111095" y="223968"/>
                      </a:cubicBezTo>
                      <a:cubicBezTo>
                        <a:pt x="101811" y="216231"/>
                        <a:pt x="95514" y="205035"/>
                        <a:pt x="85458" y="198331"/>
                      </a:cubicBezTo>
                      <a:cubicBezTo>
                        <a:pt x="77963" y="193334"/>
                        <a:pt x="68366" y="192634"/>
                        <a:pt x="59820" y="189785"/>
                      </a:cubicBezTo>
                      <a:cubicBezTo>
                        <a:pt x="44012" y="166071"/>
                        <a:pt x="40594" y="157313"/>
                        <a:pt x="17091" y="138510"/>
                      </a:cubicBezTo>
                      <a:cubicBezTo>
                        <a:pt x="12117" y="134531"/>
                        <a:pt x="5697" y="132813"/>
                        <a:pt x="0" y="129964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 flipH="1">
                <a:off x="72112" y="3457337"/>
                <a:ext cx="683424" cy="866980"/>
                <a:chOff x="8099055" y="3573016"/>
                <a:chExt cx="922946" cy="1025495"/>
              </a:xfrm>
            </p:grpSpPr>
            <p:grpSp>
              <p:nvGrpSpPr>
                <p:cNvPr id="38" name="Группа 37"/>
                <p:cNvGrpSpPr/>
                <p:nvPr/>
              </p:nvGrpSpPr>
              <p:grpSpPr>
                <a:xfrm>
                  <a:off x="8099055" y="3573016"/>
                  <a:ext cx="922946" cy="1025495"/>
                  <a:chOff x="4144710" y="1956987"/>
                  <a:chExt cx="922946" cy="1025495"/>
                </a:xfrm>
              </p:grpSpPr>
              <p:pic>
                <p:nvPicPr>
                  <p:cNvPr id="40" name="Picture 2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4080" b="43813" l="38399" r="5751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52" t="22565" r="42015" b="59431"/>
                  <a:stretch/>
                </p:blipFill>
                <p:spPr bwMode="auto">
                  <a:xfrm>
                    <a:off x="4144710" y="1956987"/>
                    <a:ext cx="922946" cy="10254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" name="Овал 40"/>
                  <p:cNvSpPr/>
                  <p:nvPr/>
                </p:nvSpPr>
                <p:spPr>
                  <a:xfrm>
                    <a:off x="4427984" y="2348880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9" name="Полилиния 38"/>
                <p:cNvSpPr/>
                <p:nvPr/>
              </p:nvSpPr>
              <p:spPr>
                <a:xfrm>
                  <a:off x="8483294" y="3960960"/>
                  <a:ext cx="299185" cy="249605"/>
                </a:xfrm>
                <a:custGeom>
                  <a:avLst/>
                  <a:gdLst>
                    <a:gd name="connsiteX0" fmla="*/ 128187 w 299185"/>
                    <a:gd name="connsiteY0" fmla="*/ 10323 h 249605"/>
                    <a:gd name="connsiteX1" fmla="*/ 264919 w 299185"/>
                    <a:gd name="connsiteY1" fmla="*/ 10323 h 249605"/>
                    <a:gd name="connsiteX2" fmla="*/ 282011 w 299185"/>
                    <a:gd name="connsiteY2" fmla="*/ 35960 h 249605"/>
                    <a:gd name="connsiteX3" fmla="*/ 273465 w 299185"/>
                    <a:gd name="connsiteY3" fmla="*/ 78689 h 249605"/>
                    <a:gd name="connsiteX4" fmla="*/ 213644 w 299185"/>
                    <a:gd name="connsiteY4" fmla="*/ 87235 h 249605"/>
                    <a:gd name="connsiteX5" fmla="*/ 264919 w 299185"/>
                    <a:gd name="connsiteY5" fmla="*/ 104327 h 249605"/>
                    <a:gd name="connsiteX6" fmla="*/ 290557 w 299185"/>
                    <a:gd name="connsiteY6" fmla="*/ 129964 h 249605"/>
                    <a:gd name="connsiteX7" fmla="*/ 290557 w 299185"/>
                    <a:gd name="connsiteY7" fmla="*/ 181239 h 249605"/>
                    <a:gd name="connsiteX8" fmla="*/ 264919 w 299185"/>
                    <a:gd name="connsiteY8" fmla="*/ 189785 h 249605"/>
                    <a:gd name="connsiteX9" fmla="*/ 230736 w 299185"/>
                    <a:gd name="connsiteY9" fmla="*/ 181239 h 249605"/>
                    <a:gd name="connsiteX10" fmla="*/ 179461 w 299185"/>
                    <a:gd name="connsiteY10" fmla="*/ 147056 h 249605"/>
                    <a:gd name="connsiteX11" fmla="*/ 205099 w 299185"/>
                    <a:gd name="connsiteY11" fmla="*/ 198331 h 249605"/>
                    <a:gd name="connsiteX12" fmla="*/ 213644 w 299185"/>
                    <a:gd name="connsiteY12" fmla="*/ 223968 h 249605"/>
                    <a:gd name="connsiteX13" fmla="*/ 162370 w 299185"/>
                    <a:gd name="connsiteY13" fmla="*/ 249605 h 249605"/>
                    <a:gd name="connsiteX14" fmla="*/ 111095 w 299185"/>
                    <a:gd name="connsiteY14" fmla="*/ 223968 h 249605"/>
                    <a:gd name="connsiteX15" fmla="*/ 85458 w 299185"/>
                    <a:gd name="connsiteY15" fmla="*/ 198331 h 249605"/>
                    <a:gd name="connsiteX16" fmla="*/ 59820 w 299185"/>
                    <a:gd name="connsiteY16" fmla="*/ 189785 h 249605"/>
                    <a:gd name="connsiteX17" fmla="*/ 17091 w 299185"/>
                    <a:gd name="connsiteY17" fmla="*/ 138510 h 249605"/>
                    <a:gd name="connsiteX18" fmla="*/ 0 w 299185"/>
                    <a:gd name="connsiteY18" fmla="*/ 129964 h 249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9185" h="249605">
                      <a:moveTo>
                        <a:pt x="128187" y="10323"/>
                      </a:moveTo>
                      <a:cubicBezTo>
                        <a:pt x="178693" y="1905"/>
                        <a:pt x="210145" y="-7935"/>
                        <a:pt x="264919" y="10323"/>
                      </a:cubicBezTo>
                      <a:cubicBezTo>
                        <a:pt x="274663" y="13571"/>
                        <a:pt x="276314" y="27414"/>
                        <a:pt x="282011" y="35960"/>
                      </a:cubicBezTo>
                      <a:cubicBezTo>
                        <a:pt x="279162" y="50203"/>
                        <a:pt x="285085" y="69974"/>
                        <a:pt x="273465" y="78689"/>
                      </a:cubicBezTo>
                      <a:cubicBezTo>
                        <a:pt x="257351" y="90775"/>
                        <a:pt x="220014" y="68126"/>
                        <a:pt x="213644" y="87235"/>
                      </a:cubicBezTo>
                      <a:cubicBezTo>
                        <a:pt x="207947" y="104327"/>
                        <a:pt x="264919" y="104327"/>
                        <a:pt x="264919" y="104327"/>
                      </a:cubicBezTo>
                      <a:cubicBezTo>
                        <a:pt x="273465" y="112873"/>
                        <a:pt x="283853" y="119908"/>
                        <a:pt x="290557" y="129964"/>
                      </a:cubicBezTo>
                      <a:cubicBezTo>
                        <a:pt x="299672" y="143636"/>
                        <a:pt x="304229" y="167567"/>
                        <a:pt x="290557" y="181239"/>
                      </a:cubicBezTo>
                      <a:cubicBezTo>
                        <a:pt x="284187" y="187609"/>
                        <a:pt x="273465" y="186936"/>
                        <a:pt x="264919" y="189785"/>
                      </a:cubicBezTo>
                      <a:cubicBezTo>
                        <a:pt x="253525" y="186936"/>
                        <a:pt x="241241" y="186492"/>
                        <a:pt x="230736" y="181239"/>
                      </a:cubicBezTo>
                      <a:cubicBezTo>
                        <a:pt x="212363" y="172053"/>
                        <a:pt x="179461" y="147056"/>
                        <a:pt x="179461" y="147056"/>
                      </a:cubicBezTo>
                      <a:cubicBezTo>
                        <a:pt x="200944" y="211501"/>
                        <a:pt x="171963" y="132058"/>
                        <a:pt x="205099" y="198331"/>
                      </a:cubicBezTo>
                      <a:cubicBezTo>
                        <a:pt x="209127" y="206388"/>
                        <a:pt x="210796" y="215422"/>
                        <a:pt x="213644" y="223968"/>
                      </a:cubicBezTo>
                      <a:cubicBezTo>
                        <a:pt x="200683" y="232609"/>
                        <a:pt x="180059" y="249605"/>
                        <a:pt x="162370" y="249605"/>
                      </a:cubicBezTo>
                      <a:cubicBezTo>
                        <a:pt x="146954" y="249605"/>
                        <a:pt x="121465" y="232609"/>
                        <a:pt x="111095" y="223968"/>
                      </a:cubicBezTo>
                      <a:cubicBezTo>
                        <a:pt x="101811" y="216231"/>
                        <a:pt x="95514" y="205035"/>
                        <a:pt x="85458" y="198331"/>
                      </a:cubicBezTo>
                      <a:cubicBezTo>
                        <a:pt x="77963" y="193334"/>
                        <a:pt x="68366" y="192634"/>
                        <a:pt x="59820" y="189785"/>
                      </a:cubicBezTo>
                      <a:cubicBezTo>
                        <a:pt x="44012" y="166071"/>
                        <a:pt x="40594" y="157313"/>
                        <a:pt x="17091" y="138510"/>
                      </a:cubicBezTo>
                      <a:cubicBezTo>
                        <a:pt x="12117" y="134531"/>
                        <a:pt x="5697" y="132813"/>
                        <a:pt x="0" y="129964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749037" y="3996338"/>
                <a:ext cx="922946" cy="1025495"/>
                <a:chOff x="8099055" y="3573016"/>
                <a:chExt cx="922946" cy="1025495"/>
              </a:xfrm>
            </p:grpSpPr>
            <p:grpSp>
              <p:nvGrpSpPr>
                <p:cNvPr id="43" name="Группа 42"/>
                <p:cNvGrpSpPr/>
                <p:nvPr/>
              </p:nvGrpSpPr>
              <p:grpSpPr>
                <a:xfrm>
                  <a:off x="8099055" y="3573016"/>
                  <a:ext cx="922946" cy="1025495"/>
                  <a:chOff x="4144710" y="1956987"/>
                  <a:chExt cx="922946" cy="1025495"/>
                </a:xfrm>
              </p:grpSpPr>
              <p:pic>
                <p:nvPicPr>
                  <p:cNvPr id="45" name="Picture 2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4080" b="43813" l="38399" r="5751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52" t="22565" r="42015" b="59431"/>
                  <a:stretch/>
                </p:blipFill>
                <p:spPr bwMode="auto">
                  <a:xfrm>
                    <a:off x="4144710" y="1956987"/>
                    <a:ext cx="922946" cy="10254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" name="Овал 45"/>
                  <p:cNvSpPr/>
                  <p:nvPr/>
                </p:nvSpPr>
                <p:spPr>
                  <a:xfrm>
                    <a:off x="4427984" y="2348880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4" name="Полилиния 43"/>
                <p:cNvSpPr/>
                <p:nvPr/>
              </p:nvSpPr>
              <p:spPr>
                <a:xfrm>
                  <a:off x="8483294" y="3960960"/>
                  <a:ext cx="299185" cy="249605"/>
                </a:xfrm>
                <a:custGeom>
                  <a:avLst/>
                  <a:gdLst>
                    <a:gd name="connsiteX0" fmla="*/ 128187 w 299185"/>
                    <a:gd name="connsiteY0" fmla="*/ 10323 h 249605"/>
                    <a:gd name="connsiteX1" fmla="*/ 264919 w 299185"/>
                    <a:gd name="connsiteY1" fmla="*/ 10323 h 249605"/>
                    <a:gd name="connsiteX2" fmla="*/ 282011 w 299185"/>
                    <a:gd name="connsiteY2" fmla="*/ 35960 h 249605"/>
                    <a:gd name="connsiteX3" fmla="*/ 273465 w 299185"/>
                    <a:gd name="connsiteY3" fmla="*/ 78689 h 249605"/>
                    <a:gd name="connsiteX4" fmla="*/ 213644 w 299185"/>
                    <a:gd name="connsiteY4" fmla="*/ 87235 h 249605"/>
                    <a:gd name="connsiteX5" fmla="*/ 264919 w 299185"/>
                    <a:gd name="connsiteY5" fmla="*/ 104327 h 249605"/>
                    <a:gd name="connsiteX6" fmla="*/ 290557 w 299185"/>
                    <a:gd name="connsiteY6" fmla="*/ 129964 h 249605"/>
                    <a:gd name="connsiteX7" fmla="*/ 290557 w 299185"/>
                    <a:gd name="connsiteY7" fmla="*/ 181239 h 249605"/>
                    <a:gd name="connsiteX8" fmla="*/ 264919 w 299185"/>
                    <a:gd name="connsiteY8" fmla="*/ 189785 h 249605"/>
                    <a:gd name="connsiteX9" fmla="*/ 230736 w 299185"/>
                    <a:gd name="connsiteY9" fmla="*/ 181239 h 249605"/>
                    <a:gd name="connsiteX10" fmla="*/ 179461 w 299185"/>
                    <a:gd name="connsiteY10" fmla="*/ 147056 h 249605"/>
                    <a:gd name="connsiteX11" fmla="*/ 205099 w 299185"/>
                    <a:gd name="connsiteY11" fmla="*/ 198331 h 249605"/>
                    <a:gd name="connsiteX12" fmla="*/ 213644 w 299185"/>
                    <a:gd name="connsiteY12" fmla="*/ 223968 h 249605"/>
                    <a:gd name="connsiteX13" fmla="*/ 162370 w 299185"/>
                    <a:gd name="connsiteY13" fmla="*/ 249605 h 249605"/>
                    <a:gd name="connsiteX14" fmla="*/ 111095 w 299185"/>
                    <a:gd name="connsiteY14" fmla="*/ 223968 h 249605"/>
                    <a:gd name="connsiteX15" fmla="*/ 85458 w 299185"/>
                    <a:gd name="connsiteY15" fmla="*/ 198331 h 249605"/>
                    <a:gd name="connsiteX16" fmla="*/ 59820 w 299185"/>
                    <a:gd name="connsiteY16" fmla="*/ 189785 h 249605"/>
                    <a:gd name="connsiteX17" fmla="*/ 17091 w 299185"/>
                    <a:gd name="connsiteY17" fmla="*/ 138510 h 249605"/>
                    <a:gd name="connsiteX18" fmla="*/ 0 w 299185"/>
                    <a:gd name="connsiteY18" fmla="*/ 129964 h 249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9185" h="249605">
                      <a:moveTo>
                        <a:pt x="128187" y="10323"/>
                      </a:moveTo>
                      <a:cubicBezTo>
                        <a:pt x="178693" y="1905"/>
                        <a:pt x="210145" y="-7935"/>
                        <a:pt x="264919" y="10323"/>
                      </a:cubicBezTo>
                      <a:cubicBezTo>
                        <a:pt x="274663" y="13571"/>
                        <a:pt x="276314" y="27414"/>
                        <a:pt x="282011" y="35960"/>
                      </a:cubicBezTo>
                      <a:cubicBezTo>
                        <a:pt x="279162" y="50203"/>
                        <a:pt x="285085" y="69974"/>
                        <a:pt x="273465" y="78689"/>
                      </a:cubicBezTo>
                      <a:cubicBezTo>
                        <a:pt x="257351" y="90775"/>
                        <a:pt x="220014" y="68126"/>
                        <a:pt x="213644" y="87235"/>
                      </a:cubicBezTo>
                      <a:cubicBezTo>
                        <a:pt x="207947" y="104327"/>
                        <a:pt x="264919" y="104327"/>
                        <a:pt x="264919" y="104327"/>
                      </a:cubicBezTo>
                      <a:cubicBezTo>
                        <a:pt x="273465" y="112873"/>
                        <a:pt x="283853" y="119908"/>
                        <a:pt x="290557" y="129964"/>
                      </a:cubicBezTo>
                      <a:cubicBezTo>
                        <a:pt x="299672" y="143636"/>
                        <a:pt x="304229" y="167567"/>
                        <a:pt x="290557" y="181239"/>
                      </a:cubicBezTo>
                      <a:cubicBezTo>
                        <a:pt x="284187" y="187609"/>
                        <a:pt x="273465" y="186936"/>
                        <a:pt x="264919" y="189785"/>
                      </a:cubicBezTo>
                      <a:cubicBezTo>
                        <a:pt x="253525" y="186936"/>
                        <a:pt x="241241" y="186492"/>
                        <a:pt x="230736" y="181239"/>
                      </a:cubicBezTo>
                      <a:cubicBezTo>
                        <a:pt x="212363" y="172053"/>
                        <a:pt x="179461" y="147056"/>
                        <a:pt x="179461" y="147056"/>
                      </a:cubicBezTo>
                      <a:cubicBezTo>
                        <a:pt x="200944" y="211501"/>
                        <a:pt x="171963" y="132058"/>
                        <a:pt x="205099" y="198331"/>
                      </a:cubicBezTo>
                      <a:cubicBezTo>
                        <a:pt x="209127" y="206388"/>
                        <a:pt x="210796" y="215422"/>
                        <a:pt x="213644" y="223968"/>
                      </a:cubicBezTo>
                      <a:cubicBezTo>
                        <a:pt x="200683" y="232609"/>
                        <a:pt x="180059" y="249605"/>
                        <a:pt x="162370" y="249605"/>
                      </a:cubicBezTo>
                      <a:cubicBezTo>
                        <a:pt x="146954" y="249605"/>
                        <a:pt x="121465" y="232609"/>
                        <a:pt x="111095" y="223968"/>
                      </a:cubicBezTo>
                      <a:cubicBezTo>
                        <a:pt x="101811" y="216231"/>
                        <a:pt x="95514" y="205035"/>
                        <a:pt x="85458" y="198331"/>
                      </a:cubicBezTo>
                      <a:cubicBezTo>
                        <a:pt x="77963" y="193334"/>
                        <a:pt x="68366" y="192634"/>
                        <a:pt x="59820" y="189785"/>
                      </a:cubicBezTo>
                      <a:cubicBezTo>
                        <a:pt x="44012" y="166071"/>
                        <a:pt x="40594" y="157313"/>
                        <a:pt x="17091" y="138510"/>
                      </a:cubicBezTo>
                      <a:cubicBezTo>
                        <a:pt x="12117" y="134531"/>
                        <a:pt x="5697" y="132813"/>
                        <a:pt x="0" y="129964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Овал 35"/>
              <p:cNvSpPr/>
              <p:nvPr/>
            </p:nvSpPr>
            <p:spPr>
              <a:xfrm>
                <a:off x="360243" y="4509084"/>
                <a:ext cx="110771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512643" y="4661484"/>
                <a:ext cx="110771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665043" y="4813884"/>
                <a:ext cx="110771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05786" y="4786646"/>
                <a:ext cx="110771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999784" y="5593219"/>
                <a:ext cx="110771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653736" y="4278597"/>
                <a:ext cx="110771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039503" y="1474417"/>
            <a:ext cx="708219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Поиск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эффективных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стратегий 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развития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связной речи 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дошкольников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условиях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реализации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ФГОС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и ФОП ДО</a:t>
            </a:r>
          </a:p>
        </p:txBody>
      </p:sp>
    </p:spTree>
    <p:extLst>
      <p:ext uri="{BB962C8B-B14F-4D97-AF65-F5344CB8AC3E}">
        <p14:creationId xmlns:p14="http://schemas.microsoft.com/office/powerpoint/2010/main" val="14881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55676" y="486811"/>
            <a:ext cx="5832648" cy="56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8238" y="1192265"/>
            <a:ext cx="6847524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«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пришла в педагогику из  бизнеса. Идея принадлежит Дэвиду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Амстронгу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главе крупной международной корпорации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Armstrong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руководит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персоналом с помощью революционной модели, изобретенной им самим. Ее главный принцип – рассказывание историй, или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Дословно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переводится с английского как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«рассказывание историй»,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своеобразный способ передачи информации и нахождение смыслов через рассказывание историй.</a:t>
            </a:r>
          </a:p>
          <a:p>
            <a:pPr marL="114300" indent="0" algn="just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Целью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управление вниманием и чувствами слушателя, расставление правильных и нужных акцентов. Это необходимо для того, чтобы история осталась в памяти на долгое время. Происходит это через формирование психологических взаимосвязей, или ассоциаций.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26903" y="47429"/>
            <a:ext cx="8954862" cy="6694400"/>
            <a:chOff x="26903" y="47429"/>
            <a:chExt cx="8954862" cy="6694400"/>
          </a:xfrm>
        </p:grpSpPr>
        <p:pic>
          <p:nvPicPr>
            <p:cNvPr id="75" name="Picture 15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917" b="70927" l="60703" r="82428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46" t="51911" r="17156" b="28454"/>
            <a:stretch/>
          </p:blipFill>
          <p:spPr bwMode="auto">
            <a:xfrm>
              <a:off x="255390" y="5591948"/>
              <a:ext cx="968165" cy="88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Группа 75"/>
            <p:cNvGrpSpPr/>
            <p:nvPr/>
          </p:nvGrpSpPr>
          <p:grpSpPr>
            <a:xfrm flipH="1">
              <a:off x="6318501" y="5884572"/>
              <a:ext cx="917795" cy="856796"/>
              <a:chOff x="7580047" y="1809259"/>
              <a:chExt cx="1110953" cy="999858"/>
            </a:xfrm>
          </p:grpSpPr>
          <p:pic>
            <p:nvPicPr>
              <p:cNvPr id="104" name="Picture 21" descr="Ручной рисунок милый рисунок для ребенка на белом фоне векторной  иллюстрации | Премиум векторы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8147" b="90895" l="20767" r="575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71" t="73305" r="58197" b="9927"/>
              <a:stretch/>
            </p:blipFill>
            <p:spPr bwMode="auto">
              <a:xfrm>
                <a:off x="7580047" y="1809259"/>
                <a:ext cx="1110953" cy="999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" name="Овал 104"/>
              <p:cNvSpPr/>
              <p:nvPr/>
            </p:nvSpPr>
            <p:spPr>
              <a:xfrm>
                <a:off x="7927607" y="2161045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7783593" y="2183904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7" name="Picture 2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455" b="61371" l="45425" r="9902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1111" r="30502" b="44870"/>
            <a:stretch/>
          </p:blipFill>
          <p:spPr bwMode="auto">
            <a:xfrm rot="803324">
              <a:off x="1469802" y="6044048"/>
              <a:ext cx="973965" cy="68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Группа 77"/>
            <p:cNvGrpSpPr/>
            <p:nvPr/>
          </p:nvGrpSpPr>
          <p:grpSpPr>
            <a:xfrm rot="20412638">
              <a:off x="8139702" y="80713"/>
              <a:ext cx="705997" cy="1230271"/>
              <a:chOff x="3108978" y="1410056"/>
              <a:chExt cx="854579" cy="1435694"/>
            </a:xfrm>
          </p:grpSpPr>
          <p:pic>
            <p:nvPicPr>
              <p:cNvPr id="101" name="Picture 2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66" b="43478" l="9967" r="393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78" t="14555" r="60262" b="60240"/>
              <a:stretch/>
            </p:blipFill>
            <p:spPr bwMode="auto">
              <a:xfrm>
                <a:off x="3108978" y="1410056"/>
                <a:ext cx="854579" cy="143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Овал 101"/>
              <p:cNvSpPr/>
              <p:nvPr/>
            </p:nvSpPr>
            <p:spPr>
              <a:xfrm>
                <a:off x="3347864" y="17008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3399268" y="18532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8172400" y="1420719"/>
              <a:ext cx="809365" cy="1072177"/>
              <a:chOff x="8187265" y="1583907"/>
              <a:chExt cx="735205" cy="1059679"/>
            </a:xfrm>
          </p:grpSpPr>
          <p:pic>
            <p:nvPicPr>
              <p:cNvPr id="99" name="Picture 2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699" b="32943" l="61275" r="89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76" t="9304" r="12612" b="72092"/>
              <a:stretch/>
            </p:blipFill>
            <p:spPr bwMode="auto">
              <a:xfrm>
                <a:off x="8187265" y="1583907"/>
                <a:ext cx="735205" cy="105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Прямоугольник 99"/>
              <p:cNvSpPr/>
              <p:nvPr/>
            </p:nvSpPr>
            <p:spPr>
              <a:xfrm rot="21275870">
                <a:off x="8455776" y="2106675"/>
                <a:ext cx="220783" cy="170137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0" name="Picture 2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9" b="41806" l="75817" r="9951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56" t="14105" r="2501" b="67407"/>
            <a:stretch/>
          </p:blipFill>
          <p:spPr bwMode="auto">
            <a:xfrm>
              <a:off x="8469948" y="2589348"/>
              <a:ext cx="446705" cy="90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Группа 80"/>
            <p:cNvGrpSpPr/>
            <p:nvPr/>
          </p:nvGrpSpPr>
          <p:grpSpPr>
            <a:xfrm>
              <a:off x="8148528" y="3697817"/>
              <a:ext cx="762476" cy="878765"/>
              <a:chOff x="8099055" y="3573016"/>
              <a:chExt cx="922946" cy="1025495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8099055" y="3573016"/>
                <a:ext cx="922946" cy="1025495"/>
                <a:chOff x="4144710" y="1956987"/>
                <a:chExt cx="922946" cy="1025495"/>
              </a:xfrm>
            </p:grpSpPr>
            <p:pic>
              <p:nvPicPr>
                <p:cNvPr id="97" name="Picture 28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4080" b="43813" l="38399" r="5751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52" t="22565" r="42015" b="59431"/>
                <a:stretch/>
              </p:blipFill>
              <p:spPr bwMode="auto">
                <a:xfrm>
                  <a:off x="4144710" y="1956987"/>
                  <a:ext cx="922946" cy="1025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8" name="Овал 97"/>
                <p:cNvSpPr/>
                <p:nvPr/>
              </p:nvSpPr>
              <p:spPr>
                <a:xfrm>
                  <a:off x="4427984" y="2348880"/>
                  <a:ext cx="45719" cy="4571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6" name="Полилиния 95"/>
              <p:cNvSpPr/>
              <p:nvPr/>
            </p:nvSpPr>
            <p:spPr>
              <a:xfrm>
                <a:off x="8483294" y="3960960"/>
                <a:ext cx="299185" cy="249605"/>
              </a:xfrm>
              <a:custGeom>
                <a:avLst/>
                <a:gdLst>
                  <a:gd name="connsiteX0" fmla="*/ 128187 w 299185"/>
                  <a:gd name="connsiteY0" fmla="*/ 10323 h 249605"/>
                  <a:gd name="connsiteX1" fmla="*/ 264919 w 299185"/>
                  <a:gd name="connsiteY1" fmla="*/ 10323 h 249605"/>
                  <a:gd name="connsiteX2" fmla="*/ 282011 w 299185"/>
                  <a:gd name="connsiteY2" fmla="*/ 35960 h 249605"/>
                  <a:gd name="connsiteX3" fmla="*/ 273465 w 299185"/>
                  <a:gd name="connsiteY3" fmla="*/ 78689 h 249605"/>
                  <a:gd name="connsiteX4" fmla="*/ 213644 w 299185"/>
                  <a:gd name="connsiteY4" fmla="*/ 87235 h 249605"/>
                  <a:gd name="connsiteX5" fmla="*/ 264919 w 299185"/>
                  <a:gd name="connsiteY5" fmla="*/ 104327 h 249605"/>
                  <a:gd name="connsiteX6" fmla="*/ 290557 w 299185"/>
                  <a:gd name="connsiteY6" fmla="*/ 129964 h 249605"/>
                  <a:gd name="connsiteX7" fmla="*/ 290557 w 299185"/>
                  <a:gd name="connsiteY7" fmla="*/ 181239 h 249605"/>
                  <a:gd name="connsiteX8" fmla="*/ 264919 w 299185"/>
                  <a:gd name="connsiteY8" fmla="*/ 189785 h 249605"/>
                  <a:gd name="connsiteX9" fmla="*/ 230736 w 299185"/>
                  <a:gd name="connsiteY9" fmla="*/ 181239 h 249605"/>
                  <a:gd name="connsiteX10" fmla="*/ 179461 w 299185"/>
                  <a:gd name="connsiteY10" fmla="*/ 147056 h 249605"/>
                  <a:gd name="connsiteX11" fmla="*/ 205099 w 299185"/>
                  <a:gd name="connsiteY11" fmla="*/ 198331 h 249605"/>
                  <a:gd name="connsiteX12" fmla="*/ 213644 w 299185"/>
                  <a:gd name="connsiteY12" fmla="*/ 223968 h 249605"/>
                  <a:gd name="connsiteX13" fmla="*/ 162370 w 299185"/>
                  <a:gd name="connsiteY13" fmla="*/ 249605 h 249605"/>
                  <a:gd name="connsiteX14" fmla="*/ 111095 w 299185"/>
                  <a:gd name="connsiteY14" fmla="*/ 223968 h 249605"/>
                  <a:gd name="connsiteX15" fmla="*/ 85458 w 299185"/>
                  <a:gd name="connsiteY15" fmla="*/ 198331 h 249605"/>
                  <a:gd name="connsiteX16" fmla="*/ 59820 w 299185"/>
                  <a:gd name="connsiteY16" fmla="*/ 189785 h 249605"/>
                  <a:gd name="connsiteX17" fmla="*/ 17091 w 299185"/>
                  <a:gd name="connsiteY17" fmla="*/ 138510 h 249605"/>
                  <a:gd name="connsiteX18" fmla="*/ 0 w 299185"/>
                  <a:gd name="connsiteY18" fmla="*/ 129964 h 24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185" h="249605">
                    <a:moveTo>
                      <a:pt x="128187" y="10323"/>
                    </a:moveTo>
                    <a:cubicBezTo>
                      <a:pt x="178693" y="1905"/>
                      <a:pt x="210145" y="-7935"/>
                      <a:pt x="264919" y="10323"/>
                    </a:cubicBezTo>
                    <a:cubicBezTo>
                      <a:pt x="274663" y="13571"/>
                      <a:pt x="276314" y="27414"/>
                      <a:pt x="282011" y="35960"/>
                    </a:cubicBezTo>
                    <a:cubicBezTo>
                      <a:pt x="279162" y="50203"/>
                      <a:pt x="285085" y="69974"/>
                      <a:pt x="273465" y="78689"/>
                    </a:cubicBezTo>
                    <a:cubicBezTo>
                      <a:pt x="257351" y="90775"/>
                      <a:pt x="220014" y="68126"/>
                      <a:pt x="213644" y="87235"/>
                    </a:cubicBezTo>
                    <a:cubicBezTo>
                      <a:pt x="207947" y="104327"/>
                      <a:pt x="264919" y="104327"/>
                      <a:pt x="264919" y="104327"/>
                    </a:cubicBezTo>
                    <a:cubicBezTo>
                      <a:pt x="273465" y="112873"/>
                      <a:pt x="283853" y="119908"/>
                      <a:pt x="290557" y="129964"/>
                    </a:cubicBezTo>
                    <a:cubicBezTo>
                      <a:pt x="299672" y="143636"/>
                      <a:pt x="304229" y="167567"/>
                      <a:pt x="290557" y="181239"/>
                    </a:cubicBezTo>
                    <a:cubicBezTo>
                      <a:pt x="284187" y="187609"/>
                      <a:pt x="273465" y="186936"/>
                      <a:pt x="264919" y="189785"/>
                    </a:cubicBezTo>
                    <a:cubicBezTo>
                      <a:pt x="253525" y="186936"/>
                      <a:pt x="241241" y="186492"/>
                      <a:pt x="230736" y="181239"/>
                    </a:cubicBezTo>
                    <a:cubicBezTo>
                      <a:pt x="212363" y="172053"/>
                      <a:pt x="179461" y="147056"/>
                      <a:pt x="179461" y="147056"/>
                    </a:cubicBezTo>
                    <a:cubicBezTo>
                      <a:pt x="200944" y="211501"/>
                      <a:pt x="171963" y="132058"/>
                      <a:pt x="205099" y="198331"/>
                    </a:cubicBezTo>
                    <a:cubicBezTo>
                      <a:pt x="209127" y="206388"/>
                      <a:pt x="210796" y="215422"/>
                      <a:pt x="213644" y="223968"/>
                    </a:cubicBezTo>
                    <a:cubicBezTo>
                      <a:pt x="200683" y="232609"/>
                      <a:pt x="180059" y="249605"/>
                      <a:pt x="162370" y="249605"/>
                    </a:cubicBezTo>
                    <a:cubicBezTo>
                      <a:pt x="146954" y="249605"/>
                      <a:pt x="121465" y="232609"/>
                      <a:pt x="111095" y="223968"/>
                    </a:cubicBezTo>
                    <a:cubicBezTo>
                      <a:pt x="101811" y="216231"/>
                      <a:pt x="95514" y="205035"/>
                      <a:pt x="85458" y="198331"/>
                    </a:cubicBezTo>
                    <a:cubicBezTo>
                      <a:pt x="77963" y="193334"/>
                      <a:pt x="68366" y="192634"/>
                      <a:pt x="59820" y="189785"/>
                    </a:cubicBezTo>
                    <a:cubicBezTo>
                      <a:pt x="44012" y="166071"/>
                      <a:pt x="40594" y="157313"/>
                      <a:pt x="17091" y="138510"/>
                    </a:cubicBezTo>
                    <a:cubicBezTo>
                      <a:pt x="12117" y="134531"/>
                      <a:pt x="5697" y="132813"/>
                      <a:pt x="0" y="12996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2" name="Picture 3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8" b="32274" l="8497" r="321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1" t="4502" r="72724" b="68492"/>
            <a:stretch/>
          </p:blipFill>
          <p:spPr bwMode="auto">
            <a:xfrm>
              <a:off x="7987010" y="4922331"/>
              <a:ext cx="915380" cy="131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107" b="49164" l="1634" r="2075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93" r="83865" b="55497"/>
            <a:stretch/>
          </p:blipFill>
          <p:spPr bwMode="auto">
            <a:xfrm>
              <a:off x="2667959" y="6121378"/>
              <a:ext cx="805992" cy="5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3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258" b="55853" l="34804" r="620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8" t="41111" r="48388" b="46252"/>
            <a:stretch/>
          </p:blipFill>
          <p:spPr bwMode="auto">
            <a:xfrm>
              <a:off x="5076056" y="6017104"/>
              <a:ext cx="703013" cy="61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5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7" b="89967" l="71732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00" t="62524" r="5287" b="15530"/>
            <a:stretch/>
          </p:blipFill>
          <p:spPr bwMode="auto">
            <a:xfrm>
              <a:off x="7678123" y="5940582"/>
              <a:ext cx="469867" cy="69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" name="Группа 85"/>
            <p:cNvGrpSpPr/>
            <p:nvPr/>
          </p:nvGrpSpPr>
          <p:grpSpPr>
            <a:xfrm flipH="1">
              <a:off x="3851920" y="5952674"/>
              <a:ext cx="500738" cy="789155"/>
              <a:chOff x="6708795" y="2905181"/>
              <a:chExt cx="720206" cy="1055390"/>
            </a:xfrm>
          </p:grpSpPr>
          <p:pic>
            <p:nvPicPr>
              <p:cNvPr id="92" name="Picture 36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913" b="66890" l="7663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30" t="40811" r="1915" b="40660"/>
              <a:stretch/>
            </p:blipFill>
            <p:spPr bwMode="auto">
              <a:xfrm rot="21086119">
                <a:off x="6708795" y="2905181"/>
                <a:ext cx="720206" cy="105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Овал 92"/>
              <p:cNvSpPr/>
              <p:nvPr/>
            </p:nvSpPr>
            <p:spPr>
              <a:xfrm>
                <a:off x="6934740" y="3115885"/>
                <a:ext cx="157540" cy="10534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7006748" y="3301061"/>
                <a:ext cx="124300" cy="148281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7" name="Picture 17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65" b="40256" l="60863" r="7396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54" t="20727" r="25860" b="60785"/>
            <a:stretch/>
          </p:blipFill>
          <p:spPr bwMode="auto">
            <a:xfrm>
              <a:off x="410721" y="730758"/>
              <a:ext cx="673721" cy="94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9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029" b="99681" l="3035" r="58307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 t="73756" r="74525" b="2702"/>
            <a:stretch/>
          </p:blipFill>
          <p:spPr bwMode="auto">
            <a:xfrm flipH="1">
              <a:off x="43605" y="4164026"/>
              <a:ext cx="1179951" cy="120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3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495" b="78763" l="2451" r="3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" t="48280" r="61736" b="20467"/>
            <a:stretch/>
          </p:blipFill>
          <p:spPr bwMode="auto">
            <a:xfrm>
              <a:off x="26903" y="1962928"/>
              <a:ext cx="1418242" cy="132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0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9164" l="38399" r="79085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3" t="4365" r="26837" b="77577"/>
            <a:stretch/>
          </p:blipFill>
          <p:spPr bwMode="auto">
            <a:xfrm rot="1842285">
              <a:off x="499361" y="47429"/>
              <a:ext cx="1464610" cy="87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2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873" b="89967" l="42157" r="620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0" t="69317" r="41936" b="13129"/>
            <a:stretch/>
          </p:blipFill>
          <p:spPr bwMode="auto">
            <a:xfrm>
              <a:off x="134938" y="3164167"/>
              <a:ext cx="703013" cy="85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3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андашный эскиз картины. Рисунки карандашом Стоковые фото, иллюстрации и  векторные изображения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11168"/>
            <a:ext cx="9180512" cy="6846831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 flipH="1">
            <a:off x="26903" y="47429"/>
            <a:ext cx="9117097" cy="6694400"/>
            <a:chOff x="26903" y="47429"/>
            <a:chExt cx="9117097" cy="6694400"/>
          </a:xfrm>
        </p:grpSpPr>
        <p:pic>
          <p:nvPicPr>
            <p:cNvPr id="2063" name="Picture 15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917" b="70927" l="60703" r="82428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46" t="51911" r="17156" b="28454"/>
            <a:stretch/>
          </p:blipFill>
          <p:spPr bwMode="auto">
            <a:xfrm>
              <a:off x="255390" y="5591948"/>
              <a:ext cx="968165" cy="88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 flipH="1">
              <a:off x="6235246" y="5737006"/>
              <a:ext cx="917795" cy="856796"/>
              <a:chOff x="7680824" y="1637054"/>
              <a:chExt cx="1110953" cy="999858"/>
            </a:xfrm>
          </p:grpSpPr>
          <p:pic>
            <p:nvPicPr>
              <p:cNvPr id="2069" name="Picture 21" descr="Ручной рисунок милый рисунок для ребенка на белом фоне векторной  иллюстрации | Премиум векторы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8147" b="90895" l="20767" r="575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71" t="73305" r="58197" b="9927"/>
              <a:stretch/>
            </p:blipFill>
            <p:spPr bwMode="auto">
              <a:xfrm>
                <a:off x="7680824" y="1637054"/>
                <a:ext cx="1110953" cy="999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8028384" y="1988840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7884368" y="2011699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2" name="Picture 2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455" b="61371" l="45425" r="9902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1111" r="30502" b="44870"/>
            <a:stretch/>
          </p:blipFill>
          <p:spPr bwMode="auto">
            <a:xfrm rot="803324">
              <a:off x="1469802" y="6044048"/>
              <a:ext cx="973965" cy="68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 rot="20412638">
              <a:off x="8139702" y="80713"/>
              <a:ext cx="705997" cy="1230271"/>
              <a:chOff x="3108978" y="1410056"/>
              <a:chExt cx="854579" cy="1435694"/>
            </a:xfrm>
          </p:grpSpPr>
          <p:pic>
            <p:nvPicPr>
              <p:cNvPr id="2073" name="Picture 2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66" b="43478" l="9967" r="393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78" t="14555" r="60262" b="60240"/>
              <a:stretch/>
            </p:blipFill>
            <p:spPr bwMode="auto">
              <a:xfrm>
                <a:off x="3108978" y="1410056"/>
                <a:ext cx="854579" cy="143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3347864" y="17008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399268" y="18532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8334635" y="1340768"/>
              <a:ext cx="809365" cy="1072177"/>
              <a:chOff x="8334635" y="1504888"/>
              <a:chExt cx="735205" cy="1059679"/>
            </a:xfrm>
          </p:grpSpPr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699" b="32943" l="61275" r="89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76" t="9304" r="12612" b="72092"/>
              <a:stretch/>
            </p:blipFill>
            <p:spPr bwMode="auto">
              <a:xfrm>
                <a:off x="8334635" y="1504888"/>
                <a:ext cx="735205" cy="105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 rot="21275870">
                <a:off x="8599689" y="2034727"/>
                <a:ext cx="220783" cy="170137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9" b="41806" l="75817" r="9951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56" t="14105" r="2501" b="67407"/>
            <a:stretch/>
          </p:blipFill>
          <p:spPr bwMode="auto">
            <a:xfrm>
              <a:off x="8469948" y="2589348"/>
              <a:ext cx="446705" cy="90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8148528" y="3697817"/>
              <a:ext cx="762476" cy="878765"/>
              <a:chOff x="8099055" y="3573016"/>
              <a:chExt cx="922946" cy="1025495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8099055" y="3573016"/>
                <a:ext cx="922946" cy="1025495"/>
                <a:chOff x="4144710" y="1956987"/>
                <a:chExt cx="922946" cy="1025495"/>
              </a:xfrm>
            </p:grpSpPr>
            <p:pic>
              <p:nvPicPr>
                <p:cNvPr id="2076" name="Picture 28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4080" b="43813" l="38399" r="5751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52" t="22565" r="42015" b="59431"/>
                <a:stretch/>
              </p:blipFill>
              <p:spPr bwMode="auto">
                <a:xfrm>
                  <a:off x="4144710" y="1956987"/>
                  <a:ext cx="922946" cy="1025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Овал 15"/>
                <p:cNvSpPr/>
                <p:nvPr/>
              </p:nvSpPr>
              <p:spPr>
                <a:xfrm>
                  <a:off x="4427984" y="2348880"/>
                  <a:ext cx="45719" cy="4571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Полилиния 27"/>
              <p:cNvSpPr/>
              <p:nvPr/>
            </p:nvSpPr>
            <p:spPr>
              <a:xfrm>
                <a:off x="8483294" y="3960960"/>
                <a:ext cx="299185" cy="249605"/>
              </a:xfrm>
              <a:custGeom>
                <a:avLst/>
                <a:gdLst>
                  <a:gd name="connsiteX0" fmla="*/ 128187 w 299185"/>
                  <a:gd name="connsiteY0" fmla="*/ 10323 h 249605"/>
                  <a:gd name="connsiteX1" fmla="*/ 264919 w 299185"/>
                  <a:gd name="connsiteY1" fmla="*/ 10323 h 249605"/>
                  <a:gd name="connsiteX2" fmla="*/ 282011 w 299185"/>
                  <a:gd name="connsiteY2" fmla="*/ 35960 h 249605"/>
                  <a:gd name="connsiteX3" fmla="*/ 273465 w 299185"/>
                  <a:gd name="connsiteY3" fmla="*/ 78689 h 249605"/>
                  <a:gd name="connsiteX4" fmla="*/ 213644 w 299185"/>
                  <a:gd name="connsiteY4" fmla="*/ 87235 h 249605"/>
                  <a:gd name="connsiteX5" fmla="*/ 264919 w 299185"/>
                  <a:gd name="connsiteY5" fmla="*/ 104327 h 249605"/>
                  <a:gd name="connsiteX6" fmla="*/ 290557 w 299185"/>
                  <a:gd name="connsiteY6" fmla="*/ 129964 h 249605"/>
                  <a:gd name="connsiteX7" fmla="*/ 290557 w 299185"/>
                  <a:gd name="connsiteY7" fmla="*/ 181239 h 249605"/>
                  <a:gd name="connsiteX8" fmla="*/ 264919 w 299185"/>
                  <a:gd name="connsiteY8" fmla="*/ 189785 h 249605"/>
                  <a:gd name="connsiteX9" fmla="*/ 230736 w 299185"/>
                  <a:gd name="connsiteY9" fmla="*/ 181239 h 249605"/>
                  <a:gd name="connsiteX10" fmla="*/ 179461 w 299185"/>
                  <a:gd name="connsiteY10" fmla="*/ 147056 h 249605"/>
                  <a:gd name="connsiteX11" fmla="*/ 205099 w 299185"/>
                  <a:gd name="connsiteY11" fmla="*/ 198331 h 249605"/>
                  <a:gd name="connsiteX12" fmla="*/ 213644 w 299185"/>
                  <a:gd name="connsiteY12" fmla="*/ 223968 h 249605"/>
                  <a:gd name="connsiteX13" fmla="*/ 162370 w 299185"/>
                  <a:gd name="connsiteY13" fmla="*/ 249605 h 249605"/>
                  <a:gd name="connsiteX14" fmla="*/ 111095 w 299185"/>
                  <a:gd name="connsiteY14" fmla="*/ 223968 h 249605"/>
                  <a:gd name="connsiteX15" fmla="*/ 85458 w 299185"/>
                  <a:gd name="connsiteY15" fmla="*/ 198331 h 249605"/>
                  <a:gd name="connsiteX16" fmla="*/ 59820 w 299185"/>
                  <a:gd name="connsiteY16" fmla="*/ 189785 h 249605"/>
                  <a:gd name="connsiteX17" fmla="*/ 17091 w 299185"/>
                  <a:gd name="connsiteY17" fmla="*/ 138510 h 249605"/>
                  <a:gd name="connsiteX18" fmla="*/ 0 w 299185"/>
                  <a:gd name="connsiteY18" fmla="*/ 129964 h 24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185" h="249605">
                    <a:moveTo>
                      <a:pt x="128187" y="10323"/>
                    </a:moveTo>
                    <a:cubicBezTo>
                      <a:pt x="178693" y="1905"/>
                      <a:pt x="210145" y="-7935"/>
                      <a:pt x="264919" y="10323"/>
                    </a:cubicBezTo>
                    <a:cubicBezTo>
                      <a:pt x="274663" y="13571"/>
                      <a:pt x="276314" y="27414"/>
                      <a:pt x="282011" y="35960"/>
                    </a:cubicBezTo>
                    <a:cubicBezTo>
                      <a:pt x="279162" y="50203"/>
                      <a:pt x="285085" y="69974"/>
                      <a:pt x="273465" y="78689"/>
                    </a:cubicBezTo>
                    <a:cubicBezTo>
                      <a:pt x="257351" y="90775"/>
                      <a:pt x="220014" y="68126"/>
                      <a:pt x="213644" y="87235"/>
                    </a:cubicBezTo>
                    <a:cubicBezTo>
                      <a:pt x="207947" y="104327"/>
                      <a:pt x="264919" y="104327"/>
                      <a:pt x="264919" y="104327"/>
                    </a:cubicBezTo>
                    <a:cubicBezTo>
                      <a:pt x="273465" y="112873"/>
                      <a:pt x="283853" y="119908"/>
                      <a:pt x="290557" y="129964"/>
                    </a:cubicBezTo>
                    <a:cubicBezTo>
                      <a:pt x="299672" y="143636"/>
                      <a:pt x="304229" y="167567"/>
                      <a:pt x="290557" y="181239"/>
                    </a:cubicBezTo>
                    <a:cubicBezTo>
                      <a:pt x="284187" y="187609"/>
                      <a:pt x="273465" y="186936"/>
                      <a:pt x="264919" y="189785"/>
                    </a:cubicBezTo>
                    <a:cubicBezTo>
                      <a:pt x="253525" y="186936"/>
                      <a:pt x="241241" y="186492"/>
                      <a:pt x="230736" y="181239"/>
                    </a:cubicBezTo>
                    <a:cubicBezTo>
                      <a:pt x="212363" y="172053"/>
                      <a:pt x="179461" y="147056"/>
                      <a:pt x="179461" y="147056"/>
                    </a:cubicBezTo>
                    <a:cubicBezTo>
                      <a:pt x="200944" y="211501"/>
                      <a:pt x="171963" y="132058"/>
                      <a:pt x="205099" y="198331"/>
                    </a:cubicBezTo>
                    <a:cubicBezTo>
                      <a:pt x="209127" y="206388"/>
                      <a:pt x="210796" y="215422"/>
                      <a:pt x="213644" y="223968"/>
                    </a:cubicBezTo>
                    <a:cubicBezTo>
                      <a:pt x="200683" y="232609"/>
                      <a:pt x="180059" y="249605"/>
                      <a:pt x="162370" y="249605"/>
                    </a:cubicBezTo>
                    <a:cubicBezTo>
                      <a:pt x="146954" y="249605"/>
                      <a:pt x="121465" y="232609"/>
                      <a:pt x="111095" y="223968"/>
                    </a:cubicBezTo>
                    <a:cubicBezTo>
                      <a:pt x="101811" y="216231"/>
                      <a:pt x="95514" y="205035"/>
                      <a:pt x="85458" y="198331"/>
                    </a:cubicBezTo>
                    <a:cubicBezTo>
                      <a:pt x="77963" y="193334"/>
                      <a:pt x="68366" y="192634"/>
                      <a:pt x="59820" y="189785"/>
                    </a:cubicBezTo>
                    <a:cubicBezTo>
                      <a:pt x="44012" y="166071"/>
                      <a:pt x="40594" y="157313"/>
                      <a:pt x="17091" y="138510"/>
                    </a:cubicBezTo>
                    <a:cubicBezTo>
                      <a:pt x="12117" y="134531"/>
                      <a:pt x="5697" y="132813"/>
                      <a:pt x="0" y="12996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9" name="Picture 3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8" b="32274" l="8497" r="321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1" t="4502" r="72724" b="68492"/>
            <a:stretch/>
          </p:blipFill>
          <p:spPr bwMode="auto">
            <a:xfrm>
              <a:off x="7987010" y="4922331"/>
              <a:ext cx="915380" cy="131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107" b="49164" l="1634" r="2075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93" r="83865" b="55497"/>
            <a:stretch/>
          </p:blipFill>
          <p:spPr bwMode="auto">
            <a:xfrm>
              <a:off x="2667959" y="6121378"/>
              <a:ext cx="805992" cy="5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258" b="55853" l="34804" r="620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8" t="41111" r="48388" b="46252"/>
            <a:stretch/>
          </p:blipFill>
          <p:spPr bwMode="auto">
            <a:xfrm>
              <a:off x="5076056" y="6017104"/>
              <a:ext cx="703013" cy="61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35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7" b="89967" l="71732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00" t="62524" r="5287" b="15530"/>
            <a:stretch/>
          </p:blipFill>
          <p:spPr bwMode="auto">
            <a:xfrm>
              <a:off x="7678123" y="5940582"/>
              <a:ext cx="469867" cy="69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Группа 32"/>
            <p:cNvGrpSpPr/>
            <p:nvPr/>
          </p:nvGrpSpPr>
          <p:grpSpPr>
            <a:xfrm flipH="1">
              <a:off x="3851920" y="5952674"/>
              <a:ext cx="500738" cy="789155"/>
              <a:chOff x="6708795" y="2905181"/>
              <a:chExt cx="720206" cy="1055390"/>
            </a:xfrm>
          </p:grpSpPr>
          <p:pic>
            <p:nvPicPr>
              <p:cNvPr id="2084" name="Picture 36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913" b="66890" l="7663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30" t="40811" r="1915" b="40660"/>
              <a:stretch/>
            </p:blipFill>
            <p:spPr bwMode="auto">
              <a:xfrm rot="21086119">
                <a:off x="6708795" y="2905181"/>
                <a:ext cx="720206" cy="105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6934740" y="3115885"/>
                <a:ext cx="157540" cy="10534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7006748" y="3301061"/>
                <a:ext cx="124300" cy="148281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9" name="Picture 17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65" b="40256" l="60863" r="7396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54" t="20727" r="25860" b="60785"/>
            <a:stretch/>
          </p:blipFill>
          <p:spPr bwMode="auto">
            <a:xfrm>
              <a:off x="410721" y="730758"/>
              <a:ext cx="673721" cy="94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9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029" b="99681" l="3035" r="58307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 t="73756" r="74525" b="2702"/>
            <a:stretch/>
          </p:blipFill>
          <p:spPr bwMode="auto">
            <a:xfrm flipH="1">
              <a:off x="43605" y="4164026"/>
              <a:ext cx="1179951" cy="120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3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495" b="78763" l="2451" r="3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" t="48280" r="61736" b="20467"/>
            <a:stretch/>
          </p:blipFill>
          <p:spPr bwMode="auto">
            <a:xfrm>
              <a:off x="26903" y="1675431"/>
              <a:ext cx="1585842" cy="134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30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9164" l="38399" r="79085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3" t="4365" r="26837" b="77577"/>
            <a:stretch/>
          </p:blipFill>
          <p:spPr bwMode="auto">
            <a:xfrm rot="1842285">
              <a:off x="499361" y="47429"/>
              <a:ext cx="1464610" cy="87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2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873" b="89967" l="42157" r="620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0" t="69317" r="41936" b="13129"/>
            <a:stretch/>
          </p:blipFill>
          <p:spPr bwMode="auto">
            <a:xfrm>
              <a:off x="134938" y="3164167"/>
              <a:ext cx="703013" cy="85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687407" y="33265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сторителлинга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0210" y="915403"/>
            <a:ext cx="1947947" cy="759834"/>
          </a:xfrm>
          <a:prstGeom prst="rect">
            <a:avLst/>
          </a:prstGeom>
          <a:solidFill>
            <a:srgbClr val="AE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27007" y="908720"/>
            <a:ext cx="2009089" cy="759834"/>
          </a:xfrm>
          <a:prstGeom prst="rect">
            <a:avLst/>
          </a:prstGeom>
          <a:solidFill>
            <a:srgbClr val="BEE395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21762" y="915403"/>
            <a:ext cx="2054094" cy="759834"/>
          </a:xfrm>
          <a:prstGeom prst="rect">
            <a:avLst/>
          </a:prstGeom>
          <a:solidFill>
            <a:srgbClr val="FFFFB7"/>
          </a:solidFill>
          <a:ln>
            <a:solidFill>
              <a:srgbClr val="FFE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31640" y="10693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Классический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36884" y="10693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61063" y="10693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10211" y="1772816"/>
            <a:ext cx="1947947" cy="3754874"/>
          </a:xfrm>
          <a:prstGeom prst="rect">
            <a:avLst/>
          </a:prstGeom>
          <a:solidFill>
            <a:srgbClr val="AE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27006" y="1772816"/>
            <a:ext cx="2009090" cy="3754874"/>
          </a:xfrm>
          <a:prstGeom prst="rect">
            <a:avLst/>
          </a:prstGeom>
          <a:solidFill>
            <a:srgbClr val="BEE395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41785" y="1772816"/>
            <a:ext cx="2034071" cy="3754874"/>
          </a:xfrm>
          <a:prstGeom prst="rect">
            <a:avLst/>
          </a:prstGeom>
          <a:solidFill>
            <a:srgbClr val="FFFFB7"/>
          </a:solidFill>
          <a:ln>
            <a:solidFill>
              <a:srgbClr val="FFE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77734" y="1865797"/>
            <a:ext cx="1854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История рассказывается самим педагогом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только слушают и воспринимают информацию.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передает знания, представленные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запоминающейся истории.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1880" y="1772816"/>
            <a:ext cx="18830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выстраивается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схеме: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герой;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ель;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препятствия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пути к этой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проблемы.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задает основу события,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формулирует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Дети вовлекаются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создания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рассказывания истории.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6952" y="1962928"/>
            <a:ext cx="1792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сопровождении визуальных компонентов: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артинки;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резентации;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идео;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интеллект-карты;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инфографика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7966" y="0"/>
            <a:ext cx="9181965" cy="6858000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4" descr="Карандашный эскиз картины. Рисунки карандашом Стоковые фото, иллюстрации и  векторные изображения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17" b="70927" l="60703" r="8242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6" t="51911" r="17156" b="28454"/>
          <a:stretch/>
        </p:blipFill>
        <p:spPr bwMode="auto">
          <a:xfrm rot="3024245" flipH="1">
            <a:off x="1999852" y="5966244"/>
            <a:ext cx="978588" cy="8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65" b="40256" l="60863" r="7396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54" t="20727" r="25860" b="60785"/>
          <a:stretch/>
        </p:blipFill>
        <p:spPr bwMode="auto">
          <a:xfrm>
            <a:off x="8129346" y="1522288"/>
            <a:ext cx="936061" cy="13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29" b="99681" l="3035" r="5830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" t="73756" r="74525" b="2702"/>
          <a:stretch/>
        </p:blipFill>
        <p:spPr bwMode="auto">
          <a:xfrm flipH="1">
            <a:off x="-55501" y="3440169"/>
            <a:ext cx="1376971" cy="1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 flipH="1">
            <a:off x="6560555" y="5818019"/>
            <a:ext cx="1110953" cy="999858"/>
            <a:chOff x="7680824" y="1637054"/>
            <a:chExt cx="1110953" cy="999858"/>
          </a:xfrm>
        </p:grpSpPr>
        <p:pic>
          <p:nvPicPr>
            <p:cNvPr id="2069" name="Picture 21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147" b="90895" l="20767" r="57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1" t="73305" r="58197" b="9927"/>
            <a:stretch/>
          </p:blipFill>
          <p:spPr bwMode="auto">
            <a:xfrm>
              <a:off x="7680824" y="1637054"/>
              <a:ext cx="1110953" cy="999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8028384" y="1988840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884368" y="2011699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495" b="78763" l="2451" r="37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8280" r="61736" b="20467"/>
          <a:stretch/>
        </p:blipFill>
        <p:spPr bwMode="auto">
          <a:xfrm>
            <a:off x="7447538" y="5291989"/>
            <a:ext cx="1731152" cy="14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55" b="61371" l="45425" r="9902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111" r="30502" b="44870"/>
          <a:stretch/>
        </p:blipFill>
        <p:spPr bwMode="auto">
          <a:xfrm rot="16595362">
            <a:off x="-179355" y="5809712"/>
            <a:ext cx="1136591" cy="7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 rot="20412638">
            <a:off x="8272423" y="31644"/>
            <a:ext cx="743989" cy="1406223"/>
            <a:chOff x="3108978" y="1410056"/>
            <a:chExt cx="854579" cy="1435694"/>
          </a:xfrm>
        </p:grpSpPr>
        <p:pic>
          <p:nvPicPr>
            <p:cNvPr id="2073" name="Picture 2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66" b="43478" l="9967" r="39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8" t="14555" r="60262" b="60240"/>
            <a:stretch/>
          </p:blipFill>
          <p:spPr bwMode="auto">
            <a:xfrm>
              <a:off x="3108978" y="1410056"/>
              <a:ext cx="854579" cy="143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3347864" y="17008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399268" y="18532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49032" y="5620470"/>
            <a:ext cx="999273" cy="1248699"/>
            <a:chOff x="8334635" y="1504888"/>
            <a:chExt cx="735205" cy="1059679"/>
          </a:xfrm>
        </p:grpSpPr>
        <p:pic>
          <p:nvPicPr>
            <p:cNvPr id="2074" name="Picture 2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99" b="32943" l="61275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76" t="9304" r="12612" b="72092"/>
            <a:stretch/>
          </p:blipFill>
          <p:spPr bwMode="auto">
            <a:xfrm>
              <a:off x="8334635" y="1504888"/>
              <a:ext cx="735205" cy="105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21275870">
              <a:off x="8599689" y="2034727"/>
              <a:ext cx="220783" cy="170137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9" b="41806" l="75817" r="995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56" t="14105" r="2501" b="67407"/>
          <a:stretch/>
        </p:blipFill>
        <p:spPr bwMode="auto">
          <a:xfrm rot="3271522">
            <a:off x="4387359" y="5941851"/>
            <a:ext cx="521293" cy="10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 flipH="1">
            <a:off x="243871" y="4792524"/>
            <a:ext cx="922946" cy="1025495"/>
            <a:chOff x="8099055" y="3573016"/>
            <a:chExt cx="922946" cy="102549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2076" name="Picture 28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Овал 15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олилиния 27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8" name="Picture 3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49164" l="38399" r="790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43" t="4365" r="26837" b="77577"/>
          <a:stretch/>
        </p:blipFill>
        <p:spPr bwMode="auto">
          <a:xfrm>
            <a:off x="-37966" y="64193"/>
            <a:ext cx="1586634" cy="9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8" b="32274" l="8497" r="32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1" t="4502" r="72724" b="68492"/>
          <a:stretch/>
        </p:blipFill>
        <p:spPr bwMode="auto">
          <a:xfrm>
            <a:off x="155575" y="1901926"/>
            <a:ext cx="1068224" cy="15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73" b="89967" l="42157" r="6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90" t="69317" r="41936" b="13129"/>
          <a:stretch/>
        </p:blipFill>
        <p:spPr bwMode="auto">
          <a:xfrm>
            <a:off x="222785" y="768016"/>
            <a:ext cx="820397" cy="9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07" b="49164" l="1634" r="2075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93" r="83865" b="55497"/>
          <a:stretch/>
        </p:blipFill>
        <p:spPr bwMode="auto">
          <a:xfrm>
            <a:off x="5364088" y="6088304"/>
            <a:ext cx="940571" cy="6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258" b="55853" l="34804" r="6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38" t="41111" r="48388" b="46252"/>
          <a:stretch/>
        </p:blipFill>
        <p:spPr bwMode="auto">
          <a:xfrm>
            <a:off x="8289151" y="3132051"/>
            <a:ext cx="820397" cy="7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977" b="89967" l="71732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00" t="62524" r="5287" b="15530"/>
          <a:stretch/>
        </p:blipFill>
        <p:spPr bwMode="auto">
          <a:xfrm>
            <a:off x="8459471" y="4035461"/>
            <a:ext cx="548323" cy="81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 flipH="1">
            <a:off x="3150183" y="5952670"/>
            <a:ext cx="606123" cy="920923"/>
            <a:chOff x="6708795" y="2905181"/>
            <a:chExt cx="720206" cy="1055390"/>
          </a:xfrm>
        </p:grpSpPr>
        <p:pic>
          <p:nvPicPr>
            <p:cNvPr id="2084" name="Picture 36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913" b="66890" l="7663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30" t="40811" r="1915" b="40660"/>
            <a:stretch/>
          </p:blipFill>
          <p:spPr bwMode="auto">
            <a:xfrm rot="21086119">
              <a:off x="6708795" y="2905181"/>
              <a:ext cx="720206" cy="105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Овал 30"/>
            <p:cNvSpPr/>
            <p:nvPr/>
          </p:nvSpPr>
          <p:spPr>
            <a:xfrm>
              <a:off x="6934740" y="3115885"/>
              <a:ext cx="157540" cy="10534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006748" y="3301061"/>
              <a:ext cx="124300" cy="148281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Заголовок 1"/>
          <p:cNvSpPr txBox="1">
            <a:spLocks/>
          </p:cNvSpPr>
          <p:nvPr/>
        </p:nvSpPr>
        <p:spPr>
          <a:xfrm>
            <a:off x="1616539" y="274638"/>
            <a:ext cx="6483853" cy="418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работе с дошкольниками используют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983077"/>
              </p:ext>
            </p:extLst>
          </p:nvPr>
        </p:nvGraphicFramePr>
        <p:xfrm>
          <a:off x="1321469" y="691397"/>
          <a:ext cx="702698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31"/>
                <a:gridCol w="4228117"/>
                <a:gridCol w="1348533"/>
              </a:tblGrid>
              <a:tr h="129744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основе реальных ситуаций </a:t>
                      </a:r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(истории от</a:t>
                      </a:r>
                      <a:r>
                        <a:rPr lang="ru-RU" sz="11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 педагога</a:t>
                      </a:r>
                      <a:r>
                        <a:rPr lang="ru-RU" sz="11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ближайшего окружения детей</a:t>
                      </a:r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ru-RU" sz="11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качестве примера применяются жизненные ситуации, которые помогают рассмотреть педагогические проблемы, такие как правила безопасного поведения, нормы морали, формирование у учащихся социальных навыков и умений. </a:t>
                      </a:r>
                      <a:endParaRPr lang="ru-RU" sz="13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быть классическим и активным. </a:t>
                      </a:r>
                    </a:p>
                    <a:p>
                      <a:endParaRPr lang="ru-RU" sz="13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основе повествования 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1" action="ppaction://hlinksldjump"/>
                        </a:rPr>
                        <a:t>использование сказок и прибауток -</a:t>
                      </a:r>
                      <a:r>
                        <a:rPr lang="ru-RU" sz="11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1" action="ppaction://hlinksldjump"/>
                        </a:rPr>
                        <a:t>сказительство</a:t>
                      </a:r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Информацию, которую нужно донести до детей простым языком, на примере персонажа. Например, «к нам сегодня на занятие пришёл Незнайка, и у него…» что-то произошло, давайте поможем ему. Привлекаем внимание ребёнка к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ошибкам героя, как делать неправильно и как эти ошибки исправлять.</a:t>
                      </a:r>
                      <a:endParaRPr lang="ru-RU" sz="13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Классический вид </a:t>
                      </a:r>
                      <a:r>
                        <a:rPr lang="ru-RU" sz="13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сторителлинга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3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основе сценария </a:t>
                      </a:r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(ролевые и режиссёрские игры)</a:t>
                      </a:r>
                      <a:endParaRPr lang="ru-RU" sz="11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Ребёнок становится частью истории, берёт на себя роль и достигает результатов в зависимости от того, какие решения принимает.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подходит для закрепления материала, так как позволяет применить ранее приобретённые знания и опыт. Занятия могут строиться по типу </a:t>
                      </a:r>
                      <a:r>
                        <a:rPr lang="ru-RU" sz="13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квествов</a:t>
                      </a:r>
                      <a:r>
                        <a:rPr lang="ru-RU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3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Активный </a:t>
                      </a:r>
                      <a:endParaRPr lang="ru-RU" sz="13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основе проблемных ситуаций 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(кейс-метод)</a:t>
                      </a:r>
                      <a:endParaRPr lang="ru-RU" sz="11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способа решения проблемы с наилучшим результатом. </a:t>
                      </a:r>
                      <a:endParaRPr lang="ru-RU" sz="13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Активный вид </a:t>
                      </a:r>
                      <a:r>
                        <a:rPr lang="ru-RU" sz="13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сторителлинга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3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4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38" y="0"/>
            <a:ext cx="9187850" cy="6858000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4" descr="Карандашный эскиз картины. Рисунки карандашом Стоковые фото, иллюстрации и  векторные изображения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17" b="70927" l="60703" r="8242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6" t="51911" r="17156" b="28454"/>
          <a:stretch/>
        </p:blipFill>
        <p:spPr bwMode="auto">
          <a:xfrm>
            <a:off x="200263" y="5737063"/>
            <a:ext cx="1129823" cy="10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65" b="40256" l="60863" r="7396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54" t="20727" r="25860" b="60785"/>
          <a:stretch/>
        </p:blipFill>
        <p:spPr bwMode="auto">
          <a:xfrm>
            <a:off x="573303" y="920585"/>
            <a:ext cx="786214" cy="11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29" b="99681" l="3035" r="5830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" t="73756" r="74525" b="2702"/>
          <a:stretch/>
        </p:blipFill>
        <p:spPr bwMode="auto">
          <a:xfrm flipH="1">
            <a:off x="35496" y="4276745"/>
            <a:ext cx="1376971" cy="1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 flipH="1">
            <a:off x="6235247" y="5737006"/>
            <a:ext cx="1110953" cy="999858"/>
            <a:chOff x="7680824" y="1637054"/>
            <a:chExt cx="1110953" cy="999858"/>
          </a:xfrm>
        </p:grpSpPr>
        <p:pic>
          <p:nvPicPr>
            <p:cNvPr id="2069" name="Picture 21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147" b="90895" l="20767" r="57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1" t="73305" r="58197" b="9927"/>
            <a:stretch/>
          </p:blipFill>
          <p:spPr bwMode="auto">
            <a:xfrm>
              <a:off x="7680824" y="1637054"/>
              <a:ext cx="1110953" cy="999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8028384" y="1988840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884368" y="2011699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495" b="78763" l="2451" r="37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8280" r="61736" b="20467"/>
          <a:stretch/>
        </p:blipFill>
        <p:spPr bwMode="auto">
          <a:xfrm>
            <a:off x="-7338" y="2105912"/>
            <a:ext cx="1850636" cy="15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55" b="61371" l="45425" r="9902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111" r="30502" b="44870"/>
          <a:stretch/>
        </p:blipFill>
        <p:spPr bwMode="auto">
          <a:xfrm rot="803324">
            <a:off x="1454364" y="6061324"/>
            <a:ext cx="1136591" cy="7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 rot="19762764">
            <a:off x="8050230" y="6750"/>
            <a:ext cx="854579" cy="1435694"/>
            <a:chOff x="3108978" y="1410056"/>
            <a:chExt cx="854579" cy="1435694"/>
          </a:xfrm>
        </p:grpSpPr>
        <p:pic>
          <p:nvPicPr>
            <p:cNvPr id="2073" name="Picture 2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66" b="43478" l="9967" r="39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8" t="14555" r="60262" b="60240"/>
            <a:stretch/>
          </p:blipFill>
          <p:spPr bwMode="auto">
            <a:xfrm>
              <a:off x="3108978" y="1410056"/>
              <a:ext cx="854579" cy="143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3347864" y="17008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399268" y="18532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196491" y="1340768"/>
            <a:ext cx="873349" cy="1223799"/>
            <a:chOff x="8334635" y="1504888"/>
            <a:chExt cx="735205" cy="1059679"/>
          </a:xfrm>
        </p:grpSpPr>
        <p:pic>
          <p:nvPicPr>
            <p:cNvPr id="2074" name="Picture 2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99" b="32943" l="61275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76" t="9304" r="12612" b="72092"/>
            <a:stretch/>
          </p:blipFill>
          <p:spPr bwMode="auto">
            <a:xfrm>
              <a:off x="8334635" y="1504888"/>
              <a:ext cx="735205" cy="105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21275870">
              <a:off x="8599689" y="2034727"/>
              <a:ext cx="220783" cy="170137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9" b="41806" l="75817" r="995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56" t="14105" r="2501" b="67407"/>
          <a:stretch/>
        </p:blipFill>
        <p:spPr bwMode="auto">
          <a:xfrm>
            <a:off x="8469948" y="2589348"/>
            <a:ext cx="521293" cy="10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8148528" y="3697817"/>
            <a:ext cx="922946" cy="1025495"/>
            <a:chOff x="8099055" y="3573016"/>
            <a:chExt cx="922946" cy="102549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2076" name="Picture 28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Овал 15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олилиния 27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8" name="Picture 3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49164" l="38399" r="790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43" t="4365" r="26837" b="77577"/>
          <a:stretch/>
        </p:blipFill>
        <p:spPr bwMode="auto">
          <a:xfrm>
            <a:off x="10657" y="108452"/>
            <a:ext cx="1709160" cy="102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8" b="32274" l="8497" r="32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1" t="4502" r="72724" b="68492"/>
          <a:stretch/>
        </p:blipFill>
        <p:spPr bwMode="auto">
          <a:xfrm>
            <a:off x="7987010" y="4922331"/>
            <a:ext cx="1068224" cy="15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73" b="89967" l="42157" r="6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90" t="69317" r="41936" b="13129"/>
          <a:stretch/>
        </p:blipFill>
        <p:spPr bwMode="auto">
          <a:xfrm>
            <a:off x="139043" y="3335508"/>
            <a:ext cx="820397" cy="9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07" b="49164" l="1634" r="2075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93" r="83865" b="55497"/>
          <a:stretch/>
        </p:blipFill>
        <p:spPr bwMode="auto">
          <a:xfrm>
            <a:off x="2667958" y="6121378"/>
            <a:ext cx="940571" cy="6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258" b="55853" l="34804" r="6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38" t="41111" r="48388" b="46252"/>
          <a:stretch/>
        </p:blipFill>
        <p:spPr bwMode="auto">
          <a:xfrm>
            <a:off x="5076056" y="6017103"/>
            <a:ext cx="820397" cy="7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977" b="89967" l="71732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00" t="62524" r="5287" b="15530"/>
          <a:stretch/>
        </p:blipFill>
        <p:spPr bwMode="auto">
          <a:xfrm>
            <a:off x="7678123" y="5940582"/>
            <a:ext cx="548323" cy="81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 flipH="1">
            <a:off x="3851920" y="5952674"/>
            <a:ext cx="606123" cy="920923"/>
            <a:chOff x="6708795" y="2905181"/>
            <a:chExt cx="720206" cy="1055390"/>
          </a:xfrm>
        </p:grpSpPr>
        <p:pic>
          <p:nvPicPr>
            <p:cNvPr id="2084" name="Picture 36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913" b="66890" l="7663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30" t="40811" r="1915" b="40660"/>
            <a:stretch/>
          </p:blipFill>
          <p:spPr bwMode="auto">
            <a:xfrm rot="21086119">
              <a:off x="6708795" y="2905181"/>
              <a:ext cx="720206" cy="105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Овал 30"/>
            <p:cNvSpPr/>
            <p:nvPr/>
          </p:nvSpPr>
          <p:spPr>
            <a:xfrm>
              <a:off x="6934740" y="3115885"/>
              <a:ext cx="157540" cy="10534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006748" y="3301061"/>
              <a:ext cx="124300" cy="148281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65539" y="260648"/>
            <a:ext cx="518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сопровождении визуальных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компонентов: 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412467" y="1428011"/>
            <a:ext cx="2024571" cy="759834"/>
            <a:chOff x="1412467" y="1877078"/>
            <a:chExt cx="2054094" cy="75983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412467" y="1877078"/>
              <a:ext cx="2054094" cy="759834"/>
            </a:xfrm>
            <a:prstGeom prst="rect">
              <a:avLst/>
            </a:prstGeom>
            <a:solidFill>
              <a:srgbClr val="FFFFB7"/>
            </a:solidFill>
            <a:ln>
              <a:solidFill>
                <a:srgbClr val="FFE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7214" y="2078965"/>
              <a:ext cx="1938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 action="ppaction://hlinksldjump"/>
                </a:rPr>
                <a:t>Кубики историй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31236" y="2922125"/>
            <a:ext cx="2083300" cy="784830"/>
            <a:chOff x="1377361" y="3436786"/>
            <a:chExt cx="2083300" cy="78483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377361" y="3461254"/>
              <a:ext cx="2060798" cy="759834"/>
            </a:xfrm>
            <a:prstGeom prst="rect">
              <a:avLst/>
            </a:prstGeom>
            <a:solidFill>
              <a:srgbClr val="BEE395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2467" y="3436786"/>
              <a:ext cx="20481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 smtClean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Рассказы </a:t>
              </a:r>
              <a:r>
                <a:rPr lang="ru-RU" sz="15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по </a:t>
              </a:r>
              <a:r>
                <a:rPr lang="ru-RU" sz="1500" dirty="0" smtClean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сюжетным картинкам, комиксы.</a:t>
              </a:r>
              <a:endParaRPr lang="ru-RU" sz="1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73646" y="4127133"/>
            <a:ext cx="2032091" cy="759834"/>
            <a:chOff x="1406567" y="4613382"/>
            <a:chExt cx="2032091" cy="759834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406567" y="4613382"/>
              <a:ext cx="2032091" cy="759834"/>
            </a:xfrm>
            <a:prstGeom prst="rect">
              <a:avLst/>
            </a:prstGeom>
            <a:solidFill>
              <a:srgbClr val="AEC5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3262" y="4818638"/>
              <a:ext cx="1938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  <a:hlinkClick r:id="rId22" action="ppaction://hlinksldjump"/>
                </a:rPr>
                <a:t>Виммельбух</a:t>
              </a:r>
              <a:r>
                <a:rPr lang="ru-RU" sz="1600" dirty="0" smtClean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.</a:t>
              </a:r>
              <a:endParaRPr lang="ru-RU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63889" y="998535"/>
            <a:ext cx="4522946" cy="1593848"/>
            <a:chOff x="3563889" y="1447602"/>
            <a:chExt cx="4522946" cy="159384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563889" y="1447602"/>
              <a:ext cx="4522946" cy="1593848"/>
            </a:xfrm>
            <a:prstGeom prst="rect">
              <a:avLst/>
            </a:prstGeom>
            <a:solidFill>
              <a:srgbClr val="FFFFB7"/>
            </a:solidFill>
            <a:ln>
              <a:solidFill>
                <a:srgbClr val="FFE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8529" y="1471789"/>
              <a:ext cx="44779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каждой из шести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граней куба - предметная картинка,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 которой нужно связать свой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рассказ,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ребенок бросает его и в зависимости от выпавшего изображения начинает рассказывать свою историю, опираясь на содержание иллюстрации, затем следующий игрок бросает куб и продолжает историю, не теряя нить рассказа. Таким образом, плавно переходя от одной картинки к другой, дети сочиняют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истории. Количество кубиков может быть разным.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63889" y="2798735"/>
            <a:ext cx="4522945" cy="1031610"/>
            <a:chOff x="3563889" y="3284984"/>
            <a:chExt cx="4522945" cy="103161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563889" y="3284984"/>
              <a:ext cx="4522945" cy="1031610"/>
            </a:xfrm>
            <a:prstGeom prst="rect">
              <a:avLst/>
            </a:prstGeom>
            <a:solidFill>
              <a:srgbClr val="BEE395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8529" y="3300931"/>
              <a:ext cx="4477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Иногда сочинение историй даётся очень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тяжело из-за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особенностей развития речи, воображения, эмоциональной сферы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Но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как этот барьер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перейти? При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помощи рисунка. Рисунок может стать посредником между внутренним миром и устной историей.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563889" y="4022871"/>
            <a:ext cx="4522945" cy="1023393"/>
            <a:chOff x="3563889" y="4385845"/>
            <a:chExt cx="4522945" cy="1023393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3563889" y="4385845"/>
              <a:ext cx="4522945" cy="987371"/>
            </a:xfrm>
            <a:prstGeom prst="rect">
              <a:avLst/>
            </a:prstGeom>
            <a:solidFill>
              <a:srgbClr val="AEC5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08529" y="4393575"/>
              <a:ext cx="4477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 просто книги, а настоящие инструменты для открытия новых горизонтов, которые позволяют детям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развивать не только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свои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речевые способности, но 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расширять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кругозор, углублять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понимание окружающего мира.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390496" y="5133237"/>
            <a:ext cx="2032091" cy="728476"/>
            <a:chOff x="1406567" y="4613382"/>
            <a:chExt cx="2032091" cy="759834"/>
          </a:xfrm>
          <a:noFill/>
        </p:grpSpPr>
        <p:sp>
          <p:nvSpPr>
            <p:cNvPr id="58" name="Прямоугольник 57"/>
            <p:cNvSpPr/>
            <p:nvPr/>
          </p:nvSpPr>
          <p:spPr>
            <a:xfrm>
              <a:off x="1406567" y="4613382"/>
              <a:ext cx="2032091" cy="759834"/>
            </a:xfrm>
            <a:prstGeom prst="rect">
              <a:avLst/>
            </a:prstGeom>
            <a:grpFill/>
            <a:ln>
              <a:solidFill>
                <a:srgbClr val="914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53262" y="4818638"/>
              <a:ext cx="1938699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…</a:t>
              </a:r>
              <a:endParaRPr lang="ru-RU" sz="2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7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8915" y="11169"/>
            <a:ext cx="9152546" cy="6846831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7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65" b="40256" l="60863" r="7396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54" t="20727" r="25860" b="60785"/>
          <a:stretch/>
        </p:blipFill>
        <p:spPr bwMode="auto">
          <a:xfrm>
            <a:off x="8129346" y="2072147"/>
            <a:ext cx="936061" cy="13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 flipH="1">
            <a:off x="1858568" y="5707885"/>
            <a:ext cx="1110953" cy="999858"/>
            <a:chOff x="7680824" y="1637054"/>
            <a:chExt cx="1110953" cy="999858"/>
          </a:xfrm>
        </p:grpSpPr>
        <p:pic>
          <p:nvPicPr>
            <p:cNvPr id="6" name="Picture 21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147" b="90895" l="20767" r="57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1" t="73305" r="58197" b="9927"/>
            <a:stretch/>
          </p:blipFill>
          <p:spPr bwMode="auto">
            <a:xfrm>
              <a:off x="7680824" y="1637054"/>
              <a:ext cx="1110953" cy="999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8028384" y="1988840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884368" y="2011699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95" b="78763" l="2451" r="37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8280" r="61736" b="20467"/>
          <a:stretch/>
        </p:blipFill>
        <p:spPr bwMode="auto">
          <a:xfrm>
            <a:off x="7447538" y="5291989"/>
            <a:ext cx="1731152" cy="14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 rot="4078767">
            <a:off x="317691" y="-39897"/>
            <a:ext cx="743989" cy="1406223"/>
            <a:chOff x="3108978" y="1410056"/>
            <a:chExt cx="854579" cy="1435694"/>
          </a:xfrm>
        </p:grpSpPr>
        <p:pic>
          <p:nvPicPr>
            <p:cNvPr id="11" name="Picture 2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66" b="43478" l="9967" r="39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8" t="14555" r="60262" b="60240"/>
            <a:stretch/>
          </p:blipFill>
          <p:spPr bwMode="auto">
            <a:xfrm>
              <a:off x="3108978" y="1410056"/>
              <a:ext cx="854579" cy="143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3347864" y="17008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399268" y="18532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99" b="41806" l="75817" r="995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56" t="14105" r="2501" b="67407"/>
          <a:stretch/>
        </p:blipFill>
        <p:spPr bwMode="auto">
          <a:xfrm rot="3271522">
            <a:off x="501399" y="3307614"/>
            <a:ext cx="521293" cy="10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7" b="49164" l="1634" r="2075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93" r="83865" b="55497"/>
          <a:stretch/>
        </p:blipFill>
        <p:spPr bwMode="auto">
          <a:xfrm flipH="1">
            <a:off x="6977252" y="6097386"/>
            <a:ext cx="940571" cy="6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 flipH="1">
            <a:off x="4719545" y="5916520"/>
            <a:ext cx="606123" cy="920923"/>
            <a:chOff x="6708795" y="2905181"/>
            <a:chExt cx="720206" cy="1055390"/>
          </a:xfrm>
        </p:grpSpPr>
        <p:pic>
          <p:nvPicPr>
            <p:cNvPr id="19" name="Picture 3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913" b="66890" l="7663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30" t="40811" r="1915" b="40660"/>
            <a:stretch/>
          </p:blipFill>
          <p:spPr bwMode="auto">
            <a:xfrm rot="21086119">
              <a:off x="6708795" y="2905181"/>
              <a:ext cx="720206" cy="105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6934740" y="3115885"/>
              <a:ext cx="157540" cy="10534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006748" y="3301061"/>
              <a:ext cx="124300" cy="148281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19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29" b="99681" l="3035" r="5830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" t="73756" r="74525" b="2702"/>
          <a:stretch/>
        </p:blipFill>
        <p:spPr bwMode="auto">
          <a:xfrm flipH="1">
            <a:off x="105793" y="1916832"/>
            <a:ext cx="1376971" cy="1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455" b="61371" l="45425" r="9902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111" r="30502" b="44870"/>
          <a:stretch/>
        </p:blipFill>
        <p:spPr bwMode="auto">
          <a:xfrm rot="6194946" flipH="1">
            <a:off x="779618" y="5824253"/>
            <a:ext cx="1136591" cy="7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222283" y="5685109"/>
            <a:ext cx="1219863" cy="1192315"/>
            <a:chOff x="8334635" y="1504888"/>
            <a:chExt cx="735205" cy="1059679"/>
          </a:xfrm>
        </p:grpSpPr>
        <p:pic>
          <p:nvPicPr>
            <p:cNvPr id="25" name="Picture 26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9" b="32943" l="61275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76" t="9304" r="12612" b="72092"/>
            <a:stretch/>
          </p:blipFill>
          <p:spPr bwMode="auto">
            <a:xfrm>
              <a:off x="8334635" y="1504888"/>
              <a:ext cx="735205" cy="105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21275870">
              <a:off x="8599689" y="2034727"/>
              <a:ext cx="220783" cy="170137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flipH="1">
            <a:off x="116557" y="5249654"/>
            <a:ext cx="922946" cy="1025495"/>
            <a:chOff x="8099055" y="3573016"/>
            <a:chExt cx="922946" cy="1025495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30" name="Picture 28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олилиния 28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Picture 30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9164" l="38399" r="790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43" t="4365" r="26837" b="77577"/>
          <a:stretch/>
        </p:blipFill>
        <p:spPr bwMode="auto">
          <a:xfrm>
            <a:off x="7522914" y="188640"/>
            <a:ext cx="1586634" cy="9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8" b="32274" l="8497" r="32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1" t="4502" r="72724" b="68492"/>
          <a:stretch/>
        </p:blipFill>
        <p:spPr bwMode="auto">
          <a:xfrm>
            <a:off x="7917823" y="3595741"/>
            <a:ext cx="1068224" cy="15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873" b="89967" l="42157" r="6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90" t="69317" r="41936" b="13129"/>
          <a:stretch/>
        </p:blipFill>
        <p:spPr bwMode="auto">
          <a:xfrm>
            <a:off x="167906" y="1068996"/>
            <a:ext cx="820397" cy="9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/>
          <p:cNvGrpSpPr/>
          <p:nvPr/>
        </p:nvGrpSpPr>
        <p:grpSpPr>
          <a:xfrm flipH="1">
            <a:off x="203016" y="4267004"/>
            <a:ext cx="683424" cy="866980"/>
            <a:chOff x="8099055" y="3573016"/>
            <a:chExt cx="922946" cy="102549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40" name="Picture 28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Овал 40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Полилиния 38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86440" y="4493328"/>
            <a:ext cx="922946" cy="1025495"/>
            <a:chOff x="8099055" y="3573016"/>
            <a:chExt cx="922946" cy="1025495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45" name="Picture 28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Овал 45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Полилиния 43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Picture 19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29" b="99681" l="3035" r="5830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" t="73756" r="74525" b="2702"/>
          <a:stretch/>
        </p:blipFill>
        <p:spPr bwMode="auto">
          <a:xfrm flipH="1">
            <a:off x="5436096" y="5357799"/>
            <a:ext cx="1376971" cy="1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8313114" y="1267744"/>
            <a:ext cx="333407" cy="30118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8597376" y="980728"/>
            <a:ext cx="223096" cy="28701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646521" y="1290480"/>
            <a:ext cx="339526" cy="12785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646521" y="1568925"/>
            <a:ext cx="339526" cy="22148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8" idx="4"/>
          </p:cNvCxnSpPr>
          <p:nvPr/>
        </p:nvCxnSpPr>
        <p:spPr>
          <a:xfrm flipH="1">
            <a:off x="8316231" y="1568925"/>
            <a:ext cx="163587" cy="41991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740352" y="1524818"/>
            <a:ext cx="572762" cy="15484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17823" y="1140619"/>
            <a:ext cx="395291" cy="2137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48" idx="0"/>
          </p:cNvCxnSpPr>
          <p:nvPr/>
        </p:nvCxnSpPr>
        <p:spPr>
          <a:xfrm flipH="1" flipV="1">
            <a:off x="8361940" y="980728"/>
            <a:ext cx="117878" cy="28701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556128" y="1591115"/>
            <a:ext cx="117878" cy="28701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15024" y="1916832"/>
            <a:ext cx="48846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3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андашный эскиз картины. Рисунки карандашом Стоковые фото, иллюстрации и  векторные изображения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8546" y="11168"/>
            <a:ext cx="9152546" cy="6846831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 flipH="1">
            <a:off x="26903" y="47429"/>
            <a:ext cx="9117097" cy="6694400"/>
            <a:chOff x="26903" y="47429"/>
            <a:chExt cx="9117097" cy="6694400"/>
          </a:xfrm>
        </p:grpSpPr>
        <p:pic>
          <p:nvPicPr>
            <p:cNvPr id="2063" name="Picture 15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917" b="70927" l="60703" r="82428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46" t="51911" r="17156" b="28454"/>
            <a:stretch/>
          </p:blipFill>
          <p:spPr bwMode="auto">
            <a:xfrm>
              <a:off x="255390" y="5591948"/>
              <a:ext cx="968165" cy="88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 flipH="1">
              <a:off x="6235246" y="5737006"/>
              <a:ext cx="917795" cy="856796"/>
              <a:chOff x="7680824" y="1637054"/>
              <a:chExt cx="1110953" cy="999858"/>
            </a:xfrm>
          </p:grpSpPr>
          <p:pic>
            <p:nvPicPr>
              <p:cNvPr id="2069" name="Picture 21" descr="Ручной рисунок милый рисунок для ребенка на белом фоне векторной  иллюстрации | Премиум векторы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8147" b="90895" l="20767" r="575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71" t="73305" r="58197" b="9927"/>
              <a:stretch/>
            </p:blipFill>
            <p:spPr bwMode="auto">
              <a:xfrm>
                <a:off x="7680824" y="1637054"/>
                <a:ext cx="1110953" cy="999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8028384" y="1988840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7884368" y="2011699"/>
                <a:ext cx="72008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2" name="Picture 2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455" b="61371" l="45425" r="9902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1111" r="30502" b="44870"/>
            <a:stretch/>
          </p:blipFill>
          <p:spPr bwMode="auto">
            <a:xfrm rot="803324">
              <a:off x="1469802" y="6044048"/>
              <a:ext cx="973965" cy="68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 rot="20412638">
              <a:off x="8139702" y="80713"/>
              <a:ext cx="705997" cy="1230271"/>
              <a:chOff x="3108978" y="1410056"/>
              <a:chExt cx="854579" cy="1435694"/>
            </a:xfrm>
          </p:grpSpPr>
          <p:pic>
            <p:nvPicPr>
              <p:cNvPr id="2073" name="Picture 2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66" b="43478" l="9967" r="393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78" t="14555" r="60262" b="60240"/>
              <a:stretch/>
            </p:blipFill>
            <p:spPr bwMode="auto">
              <a:xfrm>
                <a:off x="3108978" y="1410056"/>
                <a:ext cx="854579" cy="143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3347864" y="17008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399268" y="185320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8334635" y="1340768"/>
              <a:ext cx="809365" cy="1072177"/>
              <a:chOff x="8334635" y="1504888"/>
              <a:chExt cx="735205" cy="1059679"/>
            </a:xfrm>
          </p:grpSpPr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699" b="32943" l="61275" r="89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76" t="9304" r="12612" b="72092"/>
              <a:stretch/>
            </p:blipFill>
            <p:spPr bwMode="auto">
              <a:xfrm>
                <a:off x="8334635" y="1504888"/>
                <a:ext cx="735205" cy="105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 rot="21275870">
                <a:off x="8599689" y="2034727"/>
                <a:ext cx="220783" cy="170137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9" b="41806" l="75817" r="9951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56" t="14105" r="2501" b="67407"/>
            <a:stretch/>
          </p:blipFill>
          <p:spPr bwMode="auto">
            <a:xfrm>
              <a:off x="8469948" y="2589348"/>
              <a:ext cx="446705" cy="90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8148528" y="3697817"/>
              <a:ext cx="762476" cy="878765"/>
              <a:chOff x="8099055" y="3573016"/>
              <a:chExt cx="922946" cy="1025495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8099055" y="3573016"/>
                <a:ext cx="922946" cy="1025495"/>
                <a:chOff x="4144710" y="1956987"/>
                <a:chExt cx="922946" cy="1025495"/>
              </a:xfrm>
            </p:grpSpPr>
            <p:pic>
              <p:nvPicPr>
                <p:cNvPr id="2076" name="Picture 28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4080" b="43813" l="38399" r="5751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52" t="22565" r="42015" b="59431"/>
                <a:stretch/>
              </p:blipFill>
              <p:spPr bwMode="auto">
                <a:xfrm>
                  <a:off x="4144710" y="1956987"/>
                  <a:ext cx="922946" cy="1025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Овал 15"/>
                <p:cNvSpPr/>
                <p:nvPr/>
              </p:nvSpPr>
              <p:spPr>
                <a:xfrm>
                  <a:off x="4427984" y="2348880"/>
                  <a:ext cx="45719" cy="4571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Полилиния 27"/>
              <p:cNvSpPr/>
              <p:nvPr/>
            </p:nvSpPr>
            <p:spPr>
              <a:xfrm>
                <a:off x="8483294" y="3960960"/>
                <a:ext cx="299185" cy="249605"/>
              </a:xfrm>
              <a:custGeom>
                <a:avLst/>
                <a:gdLst>
                  <a:gd name="connsiteX0" fmla="*/ 128187 w 299185"/>
                  <a:gd name="connsiteY0" fmla="*/ 10323 h 249605"/>
                  <a:gd name="connsiteX1" fmla="*/ 264919 w 299185"/>
                  <a:gd name="connsiteY1" fmla="*/ 10323 h 249605"/>
                  <a:gd name="connsiteX2" fmla="*/ 282011 w 299185"/>
                  <a:gd name="connsiteY2" fmla="*/ 35960 h 249605"/>
                  <a:gd name="connsiteX3" fmla="*/ 273465 w 299185"/>
                  <a:gd name="connsiteY3" fmla="*/ 78689 h 249605"/>
                  <a:gd name="connsiteX4" fmla="*/ 213644 w 299185"/>
                  <a:gd name="connsiteY4" fmla="*/ 87235 h 249605"/>
                  <a:gd name="connsiteX5" fmla="*/ 264919 w 299185"/>
                  <a:gd name="connsiteY5" fmla="*/ 104327 h 249605"/>
                  <a:gd name="connsiteX6" fmla="*/ 290557 w 299185"/>
                  <a:gd name="connsiteY6" fmla="*/ 129964 h 249605"/>
                  <a:gd name="connsiteX7" fmla="*/ 290557 w 299185"/>
                  <a:gd name="connsiteY7" fmla="*/ 181239 h 249605"/>
                  <a:gd name="connsiteX8" fmla="*/ 264919 w 299185"/>
                  <a:gd name="connsiteY8" fmla="*/ 189785 h 249605"/>
                  <a:gd name="connsiteX9" fmla="*/ 230736 w 299185"/>
                  <a:gd name="connsiteY9" fmla="*/ 181239 h 249605"/>
                  <a:gd name="connsiteX10" fmla="*/ 179461 w 299185"/>
                  <a:gd name="connsiteY10" fmla="*/ 147056 h 249605"/>
                  <a:gd name="connsiteX11" fmla="*/ 205099 w 299185"/>
                  <a:gd name="connsiteY11" fmla="*/ 198331 h 249605"/>
                  <a:gd name="connsiteX12" fmla="*/ 213644 w 299185"/>
                  <a:gd name="connsiteY12" fmla="*/ 223968 h 249605"/>
                  <a:gd name="connsiteX13" fmla="*/ 162370 w 299185"/>
                  <a:gd name="connsiteY13" fmla="*/ 249605 h 249605"/>
                  <a:gd name="connsiteX14" fmla="*/ 111095 w 299185"/>
                  <a:gd name="connsiteY14" fmla="*/ 223968 h 249605"/>
                  <a:gd name="connsiteX15" fmla="*/ 85458 w 299185"/>
                  <a:gd name="connsiteY15" fmla="*/ 198331 h 249605"/>
                  <a:gd name="connsiteX16" fmla="*/ 59820 w 299185"/>
                  <a:gd name="connsiteY16" fmla="*/ 189785 h 249605"/>
                  <a:gd name="connsiteX17" fmla="*/ 17091 w 299185"/>
                  <a:gd name="connsiteY17" fmla="*/ 138510 h 249605"/>
                  <a:gd name="connsiteX18" fmla="*/ 0 w 299185"/>
                  <a:gd name="connsiteY18" fmla="*/ 129964 h 24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185" h="249605">
                    <a:moveTo>
                      <a:pt x="128187" y="10323"/>
                    </a:moveTo>
                    <a:cubicBezTo>
                      <a:pt x="178693" y="1905"/>
                      <a:pt x="210145" y="-7935"/>
                      <a:pt x="264919" y="10323"/>
                    </a:cubicBezTo>
                    <a:cubicBezTo>
                      <a:pt x="274663" y="13571"/>
                      <a:pt x="276314" y="27414"/>
                      <a:pt x="282011" y="35960"/>
                    </a:cubicBezTo>
                    <a:cubicBezTo>
                      <a:pt x="279162" y="50203"/>
                      <a:pt x="285085" y="69974"/>
                      <a:pt x="273465" y="78689"/>
                    </a:cubicBezTo>
                    <a:cubicBezTo>
                      <a:pt x="257351" y="90775"/>
                      <a:pt x="220014" y="68126"/>
                      <a:pt x="213644" y="87235"/>
                    </a:cubicBezTo>
                    <a:cubicBezTo>
                      <a:pt x="207947" y="104327"/>
                      <a:pt x="264919" y="104327"/>
                      <a:pt x="264919" y="104327"/>
                    </a:cubicBezTo>
                    <a:cubicBezTo>
                      <a:pt x="273465" y="112873"/>
                      <a:pt x="283853" y="119908"/>
                      <a:pt x="290557" y="129964"/>
                    </a:cubicBezTo>
                    <a:cubicBezTo>
                      <a:pt x="299672" y="143636"/>
                      <a:pt x="304229" y="167567"/>
                      <a:pt x="290557" y="181239"/>
                    </a:cubicBezTo>
                    <a:cubicBezTo>
                      <a:pt x="284187" y="187609"/>
                      <a:pt x="273465" y="186936"/>
                      <a:pt x="264919" y="189785"/>
                    </a:cubicBezTo>
                    <a:cubicBezTo>
                      <a:pt x="253525" y="186936"/>
                      <a:pt x="241241" y="186492"/>
                      <a:pt x="230736" y="181239"/>
                    </a:cubicBezTo>
                    <a:cubicBezTo>
                      <a:pt x="212363" y="172053"/>
                      <a:pt x="179461" y="147056"/>
                      <a:pt x="179461" y="147056"/>
                    </a:cubicBezTo>
                    <a:cubicBezTo>
                      <a:pt x="200944" y="211501"/>
                      <a:pt x="171963" y="132058"/>
                      <a:pt x="205099" y="198331"/>
                    </a:cubicBezTo>
                    <a:cubicBezTo>
                      <a:pt x="209127" y="206388"/>
                      <a:pt x="210796" y="215422"/>
                      <a:pt x="213644" y="223968"/>
                    </a:cubicBezTo>
                    <a:cubicBezTo>
                      <a:pt x="200683" y="232609"/>
                      <a:pt x="180059" y="249605"/>
                      <a:pt x="162370" y="249605"/>
                    </a:cubicBezTo>
                    <a:cubicBezTo>
                      <a:pt x="146954" y="249605"/>
                      <a:pt x="121465" y="232609"/>
                      <a:pt x="111095" y="223968"/>
                    </a:cubicBezTo>
                    <a:cubicBezTo>
                      <a:pt x="101811" y="216231"/>
                      <a:pt x="95514" y="205035"/>
                      <a:pt x="85458" y="198331"/>
                    </a:cubicBezTo>
                    <a:cubicBezTo>
                      <a:pt x="77963" y="193334"/>
                      <a:pt x="68366" y="192634"/>
                      <a:pt x="59820" y="189785"/>
                    </a:cubicBezTo>
                    <a:cubicBezTo>
                      <a:pt x="44012" y="166071"/>
                      <a:pt x="40594" y="157313"/>
                      <a:pt x="17091" y="138510"/>
                    </a:cubicBezTo>
                    <a:cubicBezTo>
                      <a:pt x="12117" y="134531"/>
                      <a:pt x="5697" y="132813"/>
                      <a:pt x="0" y="12996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9" name="Picture 3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8" b="32274" l="8497" r="321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1" t="4502" r="72724" b="68492"/>
            <a:stretch/>
          </p:blipFill>
          <p:spPr bwMode="auto">
            <a:xfrm>
              <a:off x="7987010" y="4922331"/>
              <a:ext cx="915380" cy="131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107" b="49164" l="1634" r="2075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93" r="83865" b="55497"/>
            <a:stretch/>
          </p:blipFill>
          <p:spPr bwMode="auto">
            <a:xfrm>
              <a:off x="2667959" y="6121378"/>
              <a:ext cx="805992" cy="58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258" b="55853" l="34804" r="620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8" t="41111" r="48388" b="46252"/>
            <a:stretch/>
          </p:blipFill>
          <p:spPr bwMode="auto">
            <a:xfrm>
              <a:off x="5076056" y="6017104"/>
              <a:ext cx="703013" cy="61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35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7" b="89967" l="71732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00" t="62524" r="5287" b="15530"/>
            <a:stretch/>
          </p:blipFill>
          <p:spPr bwMode="auto">
            <a:xfrm>
              <a:off x="7678123" y="5940582"/>
              <a:ext cx="469867" cy="69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Группа 32"/>
            <p:cNvGrpSpPr/>
            <p:nvPr/>
          </p:nvGrpSpPr>
          <p:grpSpPr>
            <a:xfrm flipH="1">
              <a:off x="3851920" y="5952674"/>
              <a:ext cx="500738" cy="789155"/>
              <a:chOff x="6708795" y="2905181"/>
              <a:chExt cx="720206" cy="1055390"/>
            </a:xfrm>
          </p:grpSpPr>
          <p:pic>
            <p:nvPicPr>
              <p:cNvPr id="2084" name="Picture 36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913" b="66890" l="7663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30" t="40811" r="1915" b="40660"/>
              <a:stretch/>
            </p:blipFill>
            <p:spPr bwMode="auto">
              <a:xfrm rot="21086119">
                <a:off x="6708795" y="2905181"/>
                <a:ext cx="720206" cy="105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6934740" y="3115885"/>
                <a:ext cx="157540" cy="10534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7006748" y="3301061"/>
                <a:ext cx="124300" cy="148281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9" name="Picture 17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65" b="40256" l="60863" r="7396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54" t="20727" r="25860" b="60785"/>
            <a:stretch/>
          </p:blipFill>
          <p:spPr bwMode="auto">
            <a:xfrm>
              <a:off x="410721" y="730758"/>
              <a:ext cx="673721" cy="94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9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029" b="99681" l="3035" r="58307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 t="73756" r="74525" b="2702"/>
            <a:stretch/>
          </p:blipFill>
          <p:spPr bwMode="auto">
            <a:xfrm flipH="1">
              <a:off x="43605" y="4164026"/>
              <a:ext cx="1179951" cy="120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3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495" b="78763" l="2451" r="37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" t="48280" r="61736" b="20467"/>
            <a:stretch/>
          </p:blipFill>
          <p:spPr bwMode="auto">
            <a:xfrm>
              <a:off x="26903" y="1675431"/>
              <a:ext cx="1585842" cy="134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30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9164" l="38399" r="79085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3" t="4365" r="26837" b="77577"/>
            <a:stretch/>
          </p:blipFill>
          <p:spPr bwMode="auto">
            <a:xfrm rot="1842285">
              <a:off x="499361" y="47429"/>
              <a:ext cx="1464610" cy="87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2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873" b="89967" l="42157" r="620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0" t="69317" r="41936" b="13129"/>
            <a:stretch/>
          </p:blipFill>
          <p:spPr bwMode="auto">
            <a:xfrm>
              <a:off x="134938" y="3164167"/>
              <a:ext cx="703013" cy="85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hlinkClick r:id="rId21" action="ppaction://hlinksldjump"/>
          </p:cNvPr>
          <p:cNvSpPr txBox="1"/>
          <p:nvPr/>
        </p:nvSpPr>
        <p:spPr>
          <a:xfrm>
            <a:off x="1113327" y="730758"/>
            <a:ext cx="6483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сказительство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тождественны.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Сказительство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присуще многим народам мира и 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первоначальном значении — мастерство сказа: исполнение былин, сказаний, сказок. В широком культурном смысле — передача информации устным путём. В отличие от речи,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сказительство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подразумевает исключительный статус говорящего как авторитетного носителя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информации, передающего культурные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традиции,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обычаи.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коммуникационный, эстрадный, психотерапевтический и маркетинговый приём, использующий медиа-потенциал устной речи. </a:t>
            </a:r>
          </a:p>
        </p:txBody>
      </p:sp>
    </p:spTree>
    <p:extLst>
      <p:ext uri="{BB962C8B-B14F-4D97-AF65-F5344CB8AC3E}">
        <p14:creationId xmlns:p14="http://schemas.microsoft.com/office/powerpoint/2010/main" val="182870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hlinkClick r:id="rId2" action="ppaction://hlinksldjump"/>
          </p:cNvPr>
          <p:cNvSpPr/>
          <p:nvPr/>
        </p:nvSpPr>
        <p:spPr>
          <a:xfrm>
            <a:off x="944" y="19190"/>
            <a:ext cx="9152546" cy="6846831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7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65" b="40256" l="60863" r="7396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54" t="20727" r="25860" b="60785"/>
          <a:stretch/>
        </p:blipFill>
        <p:spPr bwMode="auto">
          <a:xfrm>
            <a:off x="7740352" y="2072147"/>
            <a:ext cx="936061" cy="13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 flipH="1">
            <a:off x="1858568" y="5707885"/>
            <a:ext cx="1110953" cy="999858"/>
            <a:chOff x="7680824" y="1637054"/>
            <a:chExt cx="1110953" cy="999858"/>
          </a:xfrm>
        </p:grpSpPr>
        <p:pic>
          <p:nvPicPr>
            <p:cNvPr id="6" name="Picture 21" descr="Ручной рисунок милый рисунок для ребенка на белом фоне векторной  иллюстрации | Премиум векторы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147" b="90895" l="20767" r="57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1" t="73305" r="58197" b="9927"/>
            <a:stretch/>
          </p:blipFill>
          <p:spPr bwMode="auto">
            <a:xfrm>
              <a:off x="7680824" y="1637054"/>
              <a:ext cx="1110953" cy="999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8028384" y="1988840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884368" y="2011699"/>
              <a:ext cx="7200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95" b="78763" l="2451" r="37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8280" r="61736" b="20467"/>
          <a:stretch/>
        </p:blipFill>
        <p:spPr bwMode="auto">
          <a:xfrm>
            <a:off x="7447538" y="5291989"/>
            <a:ext cx="1731152" cy="14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 rot="4078767">
            <a:off x="317691" y="-39897"/>
            <a:ext cx="743989" cy="1406223"/>
            <a:chOff x="3108978" y="1410056"/>
            <a:chExt cx="854579" cy="1435694"/>
          </a:xfrm>
        </p:grpSpPr>
        <p:pic>
          <p:nvPicPr>
            <p:cNvPr id="11" name="Picture 2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6" b="43478" l="9967" r="393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8" t="14555" r="60262" b="60240"/>
            <a:stretch/>
          </p:blipFill>
          <p:spPr bwMode="auto">
            <a:xfrm>
              <a:off x="3108978" y="1410056"/>
              <a:ext cx="854579" cy="143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3347864" y="17008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399268" y="185320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99" b="41806" l="75817" r="995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56" t="14105" r="2501" b="67407"/>
          <a:stretch/>
        </p:blipFill>
        <p:spPr bwMode="auto">
          <a:xfrm rot="3271522">
            <a:off x="501399" y="3307614"/>
            <a:ext cx="521293" cy="10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7" b="49164" l="1634" r="2075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93" r="83865" b="55497"/>
          <a:stretch/>
        </p:blipFill>
        <p:spPr bwMode="auto">
          <a:xfrm flipH="1">
            <a:off x="6977252" y="6097386"/>
            <a:ext cx="940571" cy="6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 flipH="1">
            <a:off x="4719545" y="5916520"/>
            <a:ext cx="606123" cy="920923"/>
            <a:chOff x="6708795" y="2905181"/>
            <a:chExt cx="720206" cy="1055390"/>
          </a:xfrm>
        </p:grpSpPr>
        <p:pic>
          <p:nvPicPr>
            <p:cNvPr id="19" name="Picture 3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913" b="66890" l="7663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30" t="40811" r="1915" b="40660"/>
            <a:stretch/>
          </p:blipFill>
          <p:spPr bwMode="auto">
            <a:xfrm rot="21086119">
              <a:off x="6708795" y="2905181"/>
              <a:ext cx="720206" cy="105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6934740" y="3115885"/>
              <a:ext cx="157540" cy="10534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006748" y="3301061"/>
              <a:ext cx="124300" cy="148281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19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29" b="99681" l="3035" r="5830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" t="73756" r="74525" b="2702"/>
          <a:stretch/>
        </p:blipFill>
        <p:spPr bwMode="auto">
          <a:xfrm flipH="1">
            <a:off x="105793" y="1916832"/>
            <a:ext cx="1376971" cy="1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455" b="61371" l="45425" r="9902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111" r="30502" b="44870"/>
          <a:stretch/>
        </p:blipFill>
        <p:spPr bwMode="auto">
          <a:xfrm rot="6194946" flipH="1">
            <a:off x="779618" y="5824253"/>
            <a:ext cx="1136591" cy="7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222283" y="5685109"/>
            <a:ext cx="1219863" cy="1192315"/>
            <a:chOff x="8334635" y="1504888"/>
            <a:chExt cx="735205" cy="1059679"/>
          </a:xfrm>
        </p:grpSpPr>
        <p:pic>
          <p:nvPicPr>
            <p:cNvPr id="25" name="Picture 26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99" b="32943" l="61275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76" t="9304" r="12612" b="72092"/>
            <a:stretch/>
          </p:blipFill>
          <p:spPr bwMode="auto">
            <a:xfrm>
              <a:off x="8334635" y="1504888"/>
              <a:ext cx="735205" cy="105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21275870">
              <a:off x="8599689" y="2034727"/>
              <a:ext cx="220783" cy="170137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flipH="1">
            <a:off x="116557" y="5249654"/>
            <a:ext cx="922946" cy="1025495"/>
            <a:chOff x="8099055" y="3573016"/>
            <a:chExt cx="922946" cy="1025495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30" name="Picture 28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олилиния 28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Picture 30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9164" l="38399" r="790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43" t="4365" r="26837" b="77577"/>
          <a:stretch/>
        </p:blipFill>
        <p:spPr bwMode="auto">
          <a:xfrm>
            <a:off x="7452320" y="100757"/>
            <a:ext cx="1586634" cy="9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8" b="32274" l="8497" r="32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1" t="4502" r="72724" b="68492"/>
          <a:stretch/>
        </p:blipFill>
        <p:spPr bwMode="auto">
          <a:xfrm>
            <a:off x="7740352" y="3595741"/>
            <a:ext cx="1068224" cy="15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873" b="89967" l="42157" r="6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90" t="69317" r="41936" b="13129"/>
          <a:stretch/>
        </p:blipFill>
        <p:spPr bwMode="auto">
          <a:xfrm>
            <a:off x="167906" y="1068996"/>
            <a:ext cx="820397" cy="9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/>
          <p:cNvGrpSpPr/>
          <p:nvPr/>
        </p:nvGrpSpPr>
        <p:grpSpPr>
          <a:xfrm flipH="1">
            <a:off x="203016" y="4267004"/>
            <a:ext cx="683424" cy="866980"/>
            <a:chOff x="8099055" y="3573016"/>
            <a:chExt cx="922946" cy="102549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40" name="Picture 28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Овал 40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Полилиния 38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86440" y="4493328"/>
            <a:ext cx="922946" cy="1025495"/>
            <a:chOff x="8099055" y="3573016"/>
            <a:chExt cx="922946" cy="1025495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099055" y="3573016"/>
              <a:ext cx="922946" cy="1025495"/>
              <a:chOff x="4144710" y="1956987"/>
              <a:chExt cx="922946" cy="1025495"/>
            </a:xfrm>
          </p:grpSpPr>
          <p:pic>
            <p:nvPicPr>
              <p:cNvPr id="45" name="Picture 28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4080" b="43813" l="38399" r="575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52" t="22565" r="42015" b="59431"/>
              <a:stretch/>
            </p:blipFill>
            <p:spPr bwMode="auto">
              <a:xfrm>
                <a:off x="4144710" y="1956987"/>
                <a:ext cx="922946" cy="1025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Овал 45"/>
              <p:cNvSpPr/>
              <p:nvPr/>
            </p:nvSpPr>
            <p:spPr>
              <a:xfrm>
                <a:off x="4427984" y="2348880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Полилиния 43"/>
            <p:cNvSpPr/>
            <p:nvPr/>
          </p:nvSpPr>
          <p:spPr>
            <a:xfrm>
              <a:off x="8483294" y="3960960"/>
              <a:ext cx="299185" cy="249605"/>
            </a:xfrm>
            <a:custGeom>
              <a:avLst/>
              <a:gdLst>
                <a:gd name="connsiteX0" fmla="*/ 128187 w 299185"/>
                <a:gd name="connsiteY0" fmla="*/ 10323 h 249605"/>
                <a:gd name="connsiteX1" fmla="*/ 264919 w 299185"/>
                <a:gd name="connsiteY1" fmla="*/ 10323 h 249605"/>
                <a:gd name="connsiteX2" fmla="*/ 282011 w 299185"/>
                <a:gd name="connsiteY2" fmla="*/ 35960 h 249605"/>
                <a:gd name="connsiteX3" fmla="*/ 273465 w 299185"/>
                <a:gd name="connsiteY3" fmla="*/ 78689 h 249605"/>
                <a:gd name="connsiteX4" fmla="*/ 213644 w 299185"/>
                <a:gd name="connsiteY4" fmla="*/ 87235 h 249605"/>
                <a:gd name="connsiteX5" fmla="*/ 264919 w 299185"/>
                <a:gd name="connsiteY5" fmla="*/ 104327 h 249605"/>
                <a:gd name="connsiteX6" fmla="*/ 290557 w 299185"/>
                <a:gd name="connsiteY6" fmla="*/ 129964 h 249605"/>
                <a:gd name="connsiteX7" fmla="*/ 290557 w 299185"/>
                <a:gd name="connsiteY7" fmla="*/ 181239 h 249605"/>
                <a:gd name="connsiteX8" fmla="*/ 264919 w 299185"/>
                <a:gd name="connsiteY8" fmla="*/ 189785 h 249605"/>
                <a:gd name="connsiteX9" fmla="*/ 230736 w 299185"/>
                <a:gd name="connsiteY9" fmla="*/ 181239 h 249605"/>
                <a:gd name="connsiteX10" fmla="*/ 179461 w 299185"/>
                <a:gd name="connsiteY10" fmla="*/ 147056 h 249605"/>
                <a:gd name="connsiteX11" fmla="*/ 205099 w 299185"/>
                <a:gd name="connsiteY11" fmla="*/ 198331 h 249605"/>
                <a:gd name="connsiteX12" fmla="*/ 213644 w 299185"/>
                <a:gd name="connsiteY12" fmla="*/ 223968 h 249605"/>
                <a:gd name="connsiteX13" fmla="*/ 162370 w 299185"/>
                <a:gd name="connsiteY13" fmla="*/ 249605 h 249605"/>
                <a:gd name="connsiteX14" fmla="*/ 111095 w 299185"/>
                <a:gd name="connsiteY14" fmla="*/ 223968 h 249605"/>
                <a:gd name="connsiteX15" fmla="*/ 85458 w 299185"/>
                <a:gd name="connsiteY15" fmla="*/ 198331 h 249605"/>
                <a:gd name="connsiteX16" fmla="*/ 59820 w 299185"/>
                <a:gd name="connsiteY16" fmla="*/ 189785 h 249605"/>
                <a:gd name="connsiteX17" fmla="*/ 17091 w 299185"/>
                <a:gd name="connsiteY17" fmla="*/ 138510 h 249605"/>
                <a:gd name="connsiteX18" fmla="*/ 0 w 299185"/>
                <a:gd name="connsiteY18" fmla="*/ 129964 h 24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185" h="249605">
                  <a:moveTo>
                    <a:pt x="128187" y="10323"/>
                  </a:moveTo>
                  <a:cubicBezTo>
                    <a:pt x="178693" y="1905"/>
                    <a:pt x="210145" y="-7935"/>
                    <a:pt x="264919" y="10323"/>
                  </a:cubicBezTo>
                  <a:cubicBezTo>
                    <a:pt x="274663" y="13571"/>
                    <a:pt x="276314" y="27414"/>
                    <a:pt x="282011" y="35960"/>
                  </a:cubicBezTo>
                  <a:cubicBezTo>
                    <a:pt x="279162" y="50203"/>
                    <a:pt x="285085" y="69974"/>
                    <a:pt x="273465" y="78689"/>
                  </a:cubicBezTo>
                  <a:cubicBezTo>
                    <a:pt x="257351" y="90775"/>
                    <a:pt x="220014" y="68126"/>
                    <a:pt x="213644" y="87235"/>
                  </a:cubicBezTo>
                  <a:cubicBezTo>
                    <a:pt x="207947" y="104327"/>
                    <a:pt x="264919" y="104327"/>
                    <a:pt x="264919" y="104327"/>
                  </a:cubicBezTo>
                  <a:cubicBezTo>
                    <a:pt x="273465" y="112873"/>
                    <a:pt x="283853" y="119908"/>
                    <a:pt x="290557" y="129964"/>
                  </a:cubicBezTo>
                  <a:cubicBezTo>
                    <a:pt x="299672" y="143636"/>
                    <a:pt x="304229" y="167567"/>
                    <a:pt x="290557" y="181239"/>
                  </a:cubicBezTo>
                  <a:cubicBezTo>
                    <a:pt x="284187" y="187609"/>
                    <a:pt x="273465" y="186936"/>
                    <a:pt x="264919" y="189785"/>
                  </a:cubicBezTo>
                  <a:cubicBezTo>
                    <a:pt x="253525" y="186936"/>
                    <a:pt x="241241" y="186492"/>
                    <a:pt x="230736" y="181239"/>
                  </a:cubicBezTo>
                  <a:cubicBezTo>
                    <a:pt x="212363" y="172053"/>
                    <a:pt x="179461" y="147056"/>
                    <a:pt x="179461" y="147056"/>
                  </a:cubicBezTo>
                  <a:cubicBezTo>
                    <a:pt x="200944" y="211501"/>
                    <a:pt x="171963" y="132058"/>
                    <a:pt x="205099" y="198331"/>
                  </a:cubicBezTo>
                  <a:cubicBezTo>
                    <a:pt x="209127" y="206388"/>
                    <a:pt x="210796" y="215422"/>
                    <a:pt x="213644" y="223968"/>
                  </a:cubicBezTo>
                  <a:cubicBezTo>
                    <a:pt x="200683" y="232609"/>
                    <a:pt x="180059" y="249605"/>
                    <a:pt x="162370" y="249605"/>
                  </a:cubicBezTo>
                  <a:cubicBezTo>
                    <a:pt x="146954" y="249605"/>
                    <a:pt x="121465" y="232609"/>
                    <a:pt x="111095" y="223968"/>
                  </a:cubicBezTo>
                  <a:cubicBezTo>
                    <a:pt x="101811" y="216231"/>
                    <a:pt x="95514" y="205035"/>
                    <a:pt x="85458" y="198331"/>
                  </a:cubicBezTo>
                  <a:cubicBezTo>
                    <a:pt x="77963" y="193334"/>
                    <a:pt x="68366" y="192634"/>
                    <a:pt x="59820" y="189785"/>
                  </a:cubicBezTo>
                  <a:cubicBezTo>
                    <a:pt x="44012" y="166071"/>
                    <a:pt x="40594" y="157313"/>
                    <a:pt x="17091" y="138510"/>
                  </a:cubicBezTo>
                  <a:cubicBezTo>
                    <a:pt x="12117" y="134531"/>
                    <a:pt x="5697" y="132813"/>
                    <a:pt x="0" y="129964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Picture 19" descr="Ручной рисунок милый рисунок для ребенка на белом фоне векторной  иллюстрации | Премиум векторы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29" b="99681" l="3035" r="5830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" t="73756" r="74525" b="2702"/>
          <a:stretch/>
        </p:blipFill>
        <p:spPr bwMode="auto">
          <a:xfrm flipH="1">
            <a:off x="5436096" y="5357799"/>
            <a:ext cx="1376971" cy="1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8313114" y="1267744"/>
            <a:ext cx="333407" cy="30118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8597376" y="980728"/>
            <a:ext cx="223096" cy="28701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676413" y="1354407"/>
            <a:ext cx="392433" cy="6392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646521" y="1568925"/>
            <a:ext cx="339526" cy="22148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8" idx="4"/>
          </p:cNvCxnSpPr>
          <p:nvPr/>
        </p:nvCxnSpPr>
        <p:spPr>
          <a:xfrm flipH="1">
            <a:off x="8316231" y="1568925"/>
            <a:ext cx="163587" cy="41991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740352" y="1524818"/>
            <a:ext cx="572762" cy="15484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17823" y="1140619"/>
            <a:ext cx="395291" cy="2137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48" idx="0"/>
          </p:cNvCxnSpPr>
          <p:nvPr/>
        </p:nvCxnSpPr>
        <p:spPr>
          <a:xfrm flipH="1" flipV="1">
            <a:off x="8361940" y="980728"/>
            <a:ext cx="117878" cy="28701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556128" y="1591115"/>
            <a:ext cx="117878" cy="28701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44" y="2658993"/>
            <a:ext cx="2032070" cy="233774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26971" y="571219"/>
            <a:ext cx="5700492" cy="1703504"/>
            <a:chOff x="1619672" y="508309"/>
            <a:chExt cx="5700492" cy="1703504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508309"/>
              <a:ext cx="2028084" cy="1703503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508310"/>
              <a:ext cx="2516978" cy="1703503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1619673" y="536326"/>
              <a:ext cx="1296144" cy="1647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1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3"/>
            <a:stretch/>
          </p:blipFill>
          <p:spPr>
            <a:xfrm>
              <a:off x="1619672" y="563668"/>
              <a:ext cx="1656184" cy="1569187"/>
            </a:xfrm>
            <a:prstGeom prst="rect">
              <a:avLst/>
            </a:prstGeom>
          </p:spPr>
        </p:pic>
      </p:grp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t="14300" r="14245" b="14156"/>
          <a:stretch/>
        </p:blipFill>
        <p:spPr>
          <a:xfrm>
            <a:off x="4132374" y="2542420"/>
            <a:ext cx="3209241" cy="25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андашный эскиз картины. Рисунки карандашом Стоковые фото, иллюстрации и  векторные изображения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Рисунки детей — стоковый векто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8546" y="11168"/>
            <a:ext cx="9152546" cy="6846831"/>
          </a:xfrm>
          <a:prstGeom prst="rect">
            <a:avLst/>
          </a:prstGeom>
          <a:gradFill flip="none" rotWithShape="1">
            <a:gsLst>
              <a:gs pos="58000">
                <a:srgbClr val="FFE36D"/>
              </a:gs>
              <a:gs pos="30000">
                <a:srgbClr val="AEC3E9"/>
              </a:gs>
              <a:gs pos="5000">
                <a:srgbClr val="0070C0"/>
              </a:gs>
              <a:gs pos="80000">
                <a:srgbClr val="92D050"/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6"/>
          <a:stretch/>
        </p:blipFill>
        <p:spPr>
          <a:xfrm>
            <a:off x="0" y="764704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1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651</Words>
  <Application>Microsoft Office PowerPoint</Application>
  <PresentationFormat>Экран (4:3)</PresentationFormat>
  <Paragraphs>61</Paragraphs>
  <Slides>9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user</cp:lastModifiedBy>
  <cp:revision>62</cp:revision>
  <dcterms:created xsi:type="dcterms:W3CDTF">2025-03-28T07:06:09Z</dcterms:created>
  <dcterms:modified xsi:type="dcterms:W3CDTF">2025-04-13T12:27:28Z</dcterms:modified>
</cp:coreProperties>
</file>